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260"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288" r:id="rId24"/>
    <p:sldId id="315" r:id="rId25"/>
    <p:sldId id="314" r:id="rId26"/>
    <p:sldId id="289" r:id="rId27"/>
    <p:sldId id="290" r:id="rId28"/>
    <p:sldId id="291" r:id="rId29"/>
    <p:sldId id="292" r:id="rId30"/>
    <p:sldId id="293" r:id="rId31"/>
    <p:sldId id="263" r:id="rId3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DAC8"/>
    <a:srgbClr val="F3AA3F"/>
    <a:srgbClr val="B57F2E"/>
    <a:srgbClr val="6C0000"/>
    <a:srgbClr val="000000"/>
    <a:srgbClr val="D8BC9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314"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p:cNvPicPr>
            <a:picLocks noChangeAspect="1"/>
          </p:cNvPicPr>
          <p:nvPr userDrawn="1"/>
        </p:nvPicPr>
        <p:blipFill>
          <a:blip r:embed="rId2"/>
          <a:srcRect/>
          <a:stretch>
            <a:fillRect/>
          </a:stretch>
        </p:blipFill>
        <p:spPr bwMode="auto">
          <a:xfrm>
            <a:off x="0" y="0"/>
            <a:ext cx="9144000" cy="5486400"/>
          </a:xfrm>
          <a:prstGeom prst="rect">
            <a:avLst/>
          </a:prstGeom>
          <a:noFill/>
          <a:ln w="9525">
            <a:noFill/>
            <a:miter lim="800000"/>
            <a:headEnd/>
            <a:tailEnd/>
          </a:ln>
        </p:spPr>
      </p:pic>
      <p:sp>
        <p:nvSpPr>
          <p:cNvPr id="5" name="矩形 7"/>
          <p:cNvSpPr/>
          <p:nvPr userDrawn="1"/>
        </p:nvSpPr>
        <p:spPr>
          <a:xfrm>
            <a:off x="0" y="5157788"/>
            <a:ext cx="9144000" cy="1700212"/>
          </a:xfrm>
          <a:prstGeom prst="rect">
            <a:avLst/>
          </a:prstGeom>
          <a:gradFill flip="none" rotWithShape="1">
            <a:gsLst>
              <a:gs pos="0">
                <a:schemeClr val="bg1">
                  <a:alpha val="23000"/>
                </a:schemeClr>
              </a:gs>
              <a:gs pos="100000">
                <a:srgbClr val="D8BC9C">
                  <a:alpha val="64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6" name="日期占位符 3"/>
          <p:cNvSpPr>
            <a:spLocks noGrp="1"/>
          </p:cNvSpPr>
          <p:nvPr>
            <p:ph type="dt" sz="half" idx="10"/>
          </p:nvPr>
        </p:nvSpPr>
        <p:spPr/>
        <p:txBody>
          <a:bodyPr/>
          <a:lstStyle>
            <a:lvl1pPr>
              <a:defRPr/>
            </a:lvl1pPr>
          </a:lstStyle>
          <a:p>
            <a:pPr>
              <a:defRPr/>
            </a:pPr>
            <a:fld id="{B2DB6769-29D5-4177-AC30-D65A26206759}" type="datetimeFigureOut">
              <a:rPr lang="zh-CN" altLang="en-US"/>
              <a:pPr>
                <a:defRPr/>
              </a:pPr>
              <a:t>2013-12-10</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C6225465-C9C1-494D-BAE3-90942E180FFE}"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757B88B-5B0D-4531-AF91-7E7C8D20FDF4}" type="datetimeFigureOut">
              <a:rPr lang="zh-CN" altLang="en-US"/>
              <a:pPr>
                <a:defRPr/>
              </a:pPr>
              <a:t>2013-12-10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DDF0CB1-4130-48A7-9ECA-7893FEB83782}"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ED528BE-4758-4E17-983C-2D208013AE8A}" type="datetimeFigureOut">
              <a:rPr lang="zh-CN" altLang="en-US"/>
              <a:pPr>
                <a:defRPr/>
              </a:pPr>
              <a:t>2013-12-10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CDE27E2-16B3-46EF-9F01-E1764B468004}"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6"/>
          <p:cNvSpPr/>
          <p:nvPr userDrawn="1"/>
        </p:nvSpPr>
        <p:spPr>
          <a:xfrm>
            <a:off x="0" y="0"/>
            <a:ext cx="9144000" cy="6858001"/>
          </a:xfrm>
          <a:prstGeom prst="rect">
            <a:avLst/>
          </a:prstGeom>
          <a:gradFill flip="none" rotWithShape="1">
            <a:gsLst>
              <a:gs pos="0">
                <a:schemeClr val="bg1">
                  <a:alpha val="23000"/>
                </a:schemeClr>
              </a:gs>
              <a:gs pos="100000">
                <a:srgbClr val="D8BC9C">
                  <a:alpha val="64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 name="Picture 3"/>
          <p:cNvPicPr>
            <a:picLocks noChangeAspect="1" noChangeArrowheads="1"/>
          </p:cNvPicPr>
          <p:nvPr userDrawn="1"/>
        </p:nvPicPr>
        <p:blipFill>
          <a:blip r:embed="rId2"/>
          <a:srcRect/>
          <a:stretch>
            <a:fillRect/>
          </a:stretch>
        </p:blipFill>
        <p:spPr bwMode="auto">
          <a:xfrm>
            <a:off x="0" y="815975"/>
            <a:ext cx="9144000" cy="247650"/>
          </a:xfrm>
          <a:prstGeom prst="rect">
            <a:avLst/>
          </a:prstGeom>
          <a:noFill/>
          <a:ln w="9525">
            <a:noFill/>
            <a:miter lim="800000"/>
            <a:headEnd/>
            <a:tailEnd/>
          </a:ln>
        </p:spPr>
      </p:pic>
      <p:pic>
        <p:nvPicPr>
          <p:cNvPr id="6" name="Picture 2"/>
          <p:cNvPicPr>
            <a:picLocks noChangeAspect="1" noChangeArrowheads="1"/>
          </p:cNvPicPr>
          <p:nvPr userDrawn="1"/>
        </p:nvPicPr>
        <p:blipFill>
          <a:blip r:embed="rId3">
            <a:lum bright="70000" contrast="-70000"/>
          </a:blip>
          <a:srcRect/>
          <a:stretch>
            <a:fillRect/>
          </a:stretch>
        </p:blipFill>
        <p:spPr bwMode="auto">
          <a:xfrm>
            <a:off x="39688" y="93663"/>
            <a:ext cx="2228850" cy="1223962"/>
          </a:xfrm>
          <a:prstGeom prst="rect">
            <a:avLst/>
          </a:prstGeom>
          <a:noFill/>
          <a:ln w="9525">
            <a:noFill/>
            <a:miter lim="800000"/>
            <a:headEnd/>
            <a:tailEnd/>
          </a:ln>
        </p:spPr>
      </p:pic>
      <p:sp>
        <p:nvSpPr>
          <p:cNvPr id="3" name="内容占位符 2"/>
          <p:cNvSpPr>
            <a:spLocks noGrp="1"/>
          </p:cNvSpPr>
          <p:nvPr>
            <p:ph idx="1"/>
          </p:nvPr>
        </p:nvSpPr>
        <p:spPr>
          <a:xfrm>
            <a:off x="457200" y="1340768"/>
            <a:ext cx="8229600" cy="4785395"/>
          </a:xfrm>
        </p:spPr>
        <p:txBody>
          <a:bodyPr>
            <a:normAutofit/>
          </a:bodyPr>
          <a:lstStyle>
            <a:lvl1pPr>
              <a:defRPr sz="2000"/>
            </a:lvl1pPr>
            <a:lvl2pPr>
              <a:defRPr sz="1800"/>
            </a:lvl2pPr>
            <a:lvl3pPr>
              <a:defRPr sz="1600"/>
            </a:lvl3pPr>
            <a:lvl4pPr>
              <a:defRPr sz="1400"/>
            </a:lvl4pPr>
            <a:lvl5pPr>
              <a:defRPr sz="14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2" name="标题 1"/>
          <p:cNvSpPr>
            <a:spLocks noGrp="1"/>
          </p:cNvSpPr>
          <p:nvPr>
            <p:ph type="title"/>
          </p:nvPr>
        </p:nvSpPr>
        <p:spPr>
          <a:xfrm>
            <a:off x="457200" y="274638"/>
            <a:ext cx="8229600" cy="541716"/>
          </a:xfrm>
        </p:spPr>
        <p:txBody>
          <a:bodyPr>
            <a:noAutofit/>
          </a:bodyPr>
          <a:lstStyle>
            <a:lvl1pPr algn="l">
              <a:defRPr sz="3200" b="1"/>
            </a:lvl1pPr>
          </a:lstStyle>
          <a:p>
            <a:r>
              <a:rPr lang="zh-CN" altLang="en-US" dirty="0" smtClean="0"/>
              <a:t>单击此处编辑母版标题样式</a:t>
            </a:r>
            <a:endParaRPr lang="zh-CN" altLang="en-US" dirty="0"/>
          </a:p>
        </p:txBody>
      </p:sp>
      <p:sp>
        <p:nvSpPr>
          <p:cNvPr id="7" name="日期占位符 3"/>
          <p:cNvSpPr>
            <a:spLocks noGrp="1"/>
          </p:cNvSpPr>
          <p:nvPr>
            <p:ph type="dt" sz="half" idx="10"/>
          </p:nvPr>
        </p:nvSpPr>
        <p:spPr/>
        <p:txBody>
          <a:bodyPr/>
          <a:lstStyle>
            <a:lvl1pPr>
              <a:defRPr/>
            </a:lvl1pPr>
          </a:lstStyle>
          <a:p>
            <a:pPr>
              <a:defRPr/>
            </a:pPr>
            <a:fld id="{6CECA450-3C2D-4FE1-91AF-B21B35A12011}" type="datetimeFigureOut">
              <a:rPr lang="zh-CN" altLang="en-US"/>
              <a:pPr>
                <a:defRPr/>
              </a:pPr>
              <a:t>2013-12-10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EA2DCAA1-DB2B-41D5-A39F-FC4624086739}"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D07F8321-A3BB-4D79-B614-4876534B0DB7}" type="datetimeFigureOut">
              <a:rPr lang="zh-CN" altLang="en-US"/>
              <a:pPr>
                <a:defRPr/>
              </a:pPr>
              <a:t>2013-12-10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C778BD2-9621-47D9-9EDC-7B119EED5A3D}"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C2172371-625A-4E53-AE8B-BE487A6B18A2}" type="datetimeFigureOut">
              <a:rPr lang="zh-CN" altLang="en-US"/>
              <a:pPr>
                <a:defRPr/>
              </a:pPr>
              <a:t>2013-12-10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746FD0B-A1C6-4979-B0EA-D55023FC3F48}"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C9ECFFDB-A116-4ACE-809F-436811499EC9}" type="datetimeFigureOut">
              <a:rPr lang="zh-CN" altLang="en-US"/>
              <a:pPr>
                <a:defRPr/>
              </a:pPr>
              <a:t>2013-12-10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5101C040-C9EA-4F36-A902-8D2ACDDA62EB}"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F7AC0D47-0D60-4E08-AE1A-0F10C65E4B5E}" type="datetimeFigureOut">
              <a:rPr lang="zh-CN" altLang="en-US"/>
              <a:pPr>
                <a:defRPr/>
              </a:pPr>
              <a:t>2013-12-10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B0CE14D2-B63A-4117-AC4D-367819097293}"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88CE68D5-0448-4D30-921C-95F78A3543CF}" type="datetimeFigureOut">
              <a:rPr lang="zh-CN" altLang="en-US"/>
              <a:pPr>
                <a:defRPr/>
              </a:pPr>
              <a:t>2013-12-10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5FC8CEA1-3CB0-4511-BDC7-5895031217F2}"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AD1105B-17A2-424D-B393-D975409C0F60}" type="datetimeFigureOut">
              <a:rPr lang="zh-CN" altLang="en-US"/>
              <a:pPr>
                <a:defRPr/>
              </a:pPr>
              <a:t>2013-12-10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CDD3611-BF9A-41E5-BE8A-3AF403AC983C}"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EE98568-63C0-4BE5-A853-478A276B7C47}" type="datetimeFigureOut">
              <a:rPr lang="zh-CN" altLang="en-US"/>
              <a:pPr>
                <a:defRPr/>
              </a:pPr>
              <a:t>2013-12-10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D8B87F7-5296-445D-8ED7-93474E4C6994}"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E2B56FC8-3FF9-4EEF-9292-3751A840C1B3}" type="datetimeFigureOut">
              <a:rPr lang="zh-CN" altLang="en-US"/>
              <a:pPr>
                <a:defRPr/>
              </a:pPr>
              <a:t>2013-12-10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B2042A6D-0BC6-40BA-A22A-613A7858725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3600" kern="1200">
          <a:solidFill>
            <a:schemeClr val="tx1"/>
          </a:solidFill>
          <a:latin typeface="+mj-lt"/>
          <a:ea typeface="+mj-ea"/>
          <a:cs typeface="+mj-cs"/>
        </a:defRPr>
      </a:lvl1pPr>
      <a:lvl2pPr algn="ctr" rtl="0" fontAlgn="base">
        <a:spcBef>
          <a:spcPct val="0"/>
        </a:spcBef>
        <a:spcAft>
          <a:spcPct val="0"/>
        </a:spcAft>
        <a:defRPr sz="3600">
          <a:solidFill>
            <a:schemeClr val="tx1"/>
          </a:solidFill>
          <a:latin typeface="Impact" pitchFamily="34" charset="0"/>
          <a:ea typeface="黑体" pitchFamily="2" charset="-122"/>
        </a:defRPr>
      </a:lvl2pPr>
      <a:lvl3pPr algn="ctr" rtl="0" fontAlgn="base">
        <a:spcBef>
          <a:spcPct val="0"/>
        </a:spcBef>
        <a:spcAft>
          <a:spcPct val="0"/>
        </a:spcAft>
        <a:defRPr sz="3600">
          <a:solidFill>
            <a:schemeClr val="tx1"/>
          </a:solidFill>
          <a:latin typeface="Impact" pitchFamily="34" charset="0"/>
          <a:ea typeface="黑体" pitchFamily="2" charset="-122"/>
        </a:defRPr>
      </a:lvl3pPr>
      <a:lvl4pPr algn="ctr" rtl="0" fontAlgn="base">
        <a:spcBef>
          <a:spcPct val="0"/>
        </a:spcBef>
        <a:spcAft>
          <a:spcPct val="0"/>
        </a:spcAft>
        <a:defRPr sz="3600">
          <a:solidFill>
            <a:schemeClr val="tx1"/>
          </a:solidFill>
          <a:latin typeface="Impact" pitchFamily="34" charset="0"/>
          <a:ea typeface="黑体" pitchFamily="2" charset="-122"/>
        </a:defRPr>
      </a:lvl4pPr>
      <a:lvl5pPr algn="ctr" rtl="0" fontAlgn="base">
        <a:spcBef>
          <a:spcPct val="0"/>
        </a:spcBef>
        <a:spcAft>
          <a:spcPct val="0"/>
        </a:spcAft>
        <a:defRPr sz="3600">
          <a:solidFill>
            <a:schemeClr val="tx1"/>
          </a:solidFill>
          <a:latin typeface="Impact" pitchFamily="34" charset="0"/>
          <a:ea typeface="黑体" pitchFamily="2" charset="-122"/>
        </a:defRPr>
      </a:lvl5pPr>
      <a:lvl6pPr marL="457200" algn="ctr" rtl="0" fontAlgn="base">
        <a:spcBef>
          <a:spcPct val="0"/>
        </a:spcBef>
        <a:spcAft>
          <a:spcPct val="0"/>
        </a:spcAft>
        <a:defRPr sz="3600">
          <a:solidFill>
            <a:schemeClr val="tx1"/>
          </a:solidFill>
          <a:latin typeface="Impact" pitchFamily="34" charset="0"/>
          <a:ea typeface="黑体" pitchFamily="2" charset="-122"/>
        </a:defRPr>
      </a:lvl6pPr>
      <a:lvl7pPr marL="914400" algn="ctr" rtl="0" fontAlgn="base">
        <a:spcBef>
          <a:spcPct val="0"/>
        </a:spcBef>
        <a:spcAft>
          <a:spcPct val="0"/>
        </a:spcAft>
        <a:defRPr sz="3600">
          <a:solidFill>
            <a:schemeClr val="tx1"/>
          </a:solidFill>
          <a:latin typeface="Impact" pitchFamily="34" charset="0"/>
          <a:ea typeface="黑体" pitchFamily="2" charset="-122"/>
        </a:defRPr>
      </a:lvl7pPr>
      <a:lvl8pPr marL="1371600" algn="ctr" rtl="0" fontAlgn="base">
        <a:spcBef>
          <a:spcPct val="0"/>
        </a:spcBef>
        <a:spcAft>
          <a:spcPct val="0"/>
        </a:spcAft>
        <a:defRPr sz="3600">
          <a:solidFill>
            <a:schemeClr val="tx1"/>
          </a:solidFill>
          <a:latin typeface="Impact" pitchFamily="34" charset="0"/>
          <a:ea typeface="黑体" pitchFamily="2" charset="-122"/>
        </a:defRPr>
      </a:lvl8pPr>
      <a:lvl9pPr marL="1828800" algn="ctr" rtl="0" fontAlgn="base">
        <a:spcBef>
          <a:spcPct val="0"/>
        </a:spcBef>
        <a:spcAft>
          <a:spcPct val="0"/>
        </a:spcAft>
        <a:defRPr sz="3600">
          <a:solidFill>
            <a:schemeClr val="tx1"/>
          </a:solidFill>
          <a:latin typeface="Impact" pitchFamily="34" charset="0"/>
          <a:ea typeface="黑体" pitchFamily="2" charset="-122"/>
        </a:defRPr>
      </a:lvl9pPr>
    </p:titleStyle>
    <p:bodyStyle>
      <a:lvl1pPr marL="342900" indent="-342900" algn="l" rtl="0" fontAlgn="base">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590800" y="4437063"/>
            <a:ext cx="6553200" cy="1512887"/>
          </a:xfrm>
        </p:spPr>
        <p:txBody>
          <a:bodyPr>
            <a:normAutofit/>
          </a:bodyPr>
          <a:lstStyle/>
          <a:p>
            <a:pPr>
              <a:lnSpc>
                <a:spcPct val="150000"/>
              </a:lnSpc>
            </a:pPr>
            <a:r>
              <a:rPr lang="zh-CN" altLang="en-US" sz="4400" b="1" smtClean="0">
                <a:solidFill>
                  <a:srgbClr val="FF0000"/>
                </a:solidFill>
                <a:effectLst>
                  <a:outerShdw blurRad="38100" dist="38100" dir="2700000" algn="tl">
                    <a:srgbClr val="C0C0C0"/>
                  </a:outerShdw>
                </a:effectLst>
                <a:latin typeface="微软雅黑" pitchFamily="34" charset="-122"/>
                <a:ea typeface="微软雅黑" pitchFamily="34" charset="-122"/>
              </a:rPr>
              <a:t>中国知网</a:t>
            </a:r>
            <a:r>
              <a:rPr lang="en-US" altLang="zh-CN" sz="4400" b="1" smtClean="0">
                <a:solidFill>
                  <a:srgbClr val="FF0000"/>
                </a:solidFill>
                <a:effectLst>
                  <a:outerShdw blurRad="38100" dist="38100" dir="2700000" algn="tl">
                    <a:srgbClr val="C0C0C0"/>
                  </a:outerShdw>
                </a:effectLst>
                <a:latin typeface="微软雅黑" pitchFamily="34" charset="-122"/>
                <a:ea typeface="微软雅黑" pitchFamily="34" charset="-122"/>
              </a:rPr>
              <a:t>CNKI</a:t>
            </a:r>
            <a:r>
              <a:rPr lang="zh-CN" altLang="en-US" sz="4400" b="1" smtClean="0">
                <a:solidFill>
                  <a:srgbClr val="FF0000"/>
                </a:solidFill>
                <a:effectLst>
                  <a:outerShdw blurRad="38100" dist="38100" dir="2700000" algn="tl">
                    <a:srgbClr val="C0C0C0"/>
                  </a:outerShdw>
                </a:effectLst>
                <a:latin typeface="微软雅黑" pitchFamily="34" charset="-122"/>
                <a:ea typeface="微软雅黑" pitchFamily="34" charset="-122"/>
              </a:rPr>
              <a:t>检索培训</a:t>
            </a:r>
            <a:r>
              <a:rPr lang="en-US" altLang="zh-CN" sz="4400" b="1" smtClean="0">
                <a:solidFill>
                  <a:srgbClr val="FF0000"/>
                </a:solidFill>
                <a:effectLst>
                  <a:outerShdw blurRad="38100" dist="38100" dir="2700000" algn="tl">
                    <a:srgbClr val="C0C0C0"/>
                  </a:outerShdw>
                </a:effectLst>
                <a:latin typeface="微软雅黑" pitchFamily="34" charset="-122"/>
                <a:ea typeface="微软雅黑" pitchFamily="34" charset="-122"/>
              </a:rPr>
              <a:t/>
            </a:r>
            <a:br>
              <a:rPr lang="en-US" altLang="zh-CN" sz="4400" b="1" smtClean="0">
                <a:solidFill>
                  <a:srgbClr val="FF0000"/>
                </a:solidFill>
                <a:effectLst>
                  <a:outerShdw blurRad="38100" dist="38100" dir="2700000" algn="tl">
                    <a:srgbClr val="C0C0C0"/>
                  </a:outerShdw>
                </a:effectLst>
                <a:latin typeface="微软雅黑" pitchFamily="34" charset="-122"/>
                <a:ea typeface="微软雅黑" pitchFamily="34" charset="-122"/>
              </a:rPr>
            </a:br>
            <a:r>
              <a:rPr lang="zh-CN" altLang="en-US" sz="2400" b="1" smtClean="0">
                <a:solidFill>
                  <a:srgbClr val="FF0000"/>
                </a:solidFill>
                <a:effectLst>
                  <a:outerShdw blurRad="38100" dist="38100" dir="2700000" algn="tl">
                    <a:srgbClr val="C0C0C0"/>
                  </a:outerShdw>
                </a:effectLst>
                <a:latin typeface="微软雅黑" pitchFamily="34" charset="-122"/>
                <a:ea typeface="微软雅黑" pitchFamily="34" charset="-122"/>
              </a:rPr>
              <a:t>主讲人：卢漪</a:t>
            </a:r>
            <a:r>
              <a:rPr lang="en-US" altLang="zh-CN" sz="2400" b="1" smtClean="0">
                <a:solidFill>
                  <a:srgbClr val="FF0000"/>
                </a:solidFill>
                <a:effectLst>
                  <a:outerShdw blurRad="38100" dist="38100" dir="2700000" algn="tl">
                    <a:srgbClr val="C0C0C0"/>
                  </a:outerShdw>
                </a:effectLst>
                <a:latin typeface="微软雅黑" pitchFamily="34" charset="-122"/>
                <a:ea typeface="微软雅黑" pitchFamily="34" charset="-122"/>
              </a:rPr>
              <a:t/>
            </a:r>
            <a:br>
              <a:rPr lang="en-US" altLang="zh-CN" sz="2400" b="1" smtClean="0">
                <a:solidFill>
                  <a:srgbClr val="FF0000"/>
                </a:solidFill>
                <a:effectLst>
                  <a:outerShdw blurRad="38100" dist="38100" dir="2700000" algn="tl">
                    <a:srgbClr val="C0C0C0"/>
                  </a:outerShdw>
                </a:effectLst>
                <a:latin typeface="微软雅黑" pitchFamily="34" charset="-122"/>
                <a:ea typeface="微软雅黑" pitchFamily="34" charset="-122"/>
              </a:rPr>
            </a:br>
            <a:r>
              <a:rPr lang="en-US" altLang="zh-CN" sz="2400" b="1" smtClean="0">
                <a:solidFill>
                  <a:srgbClr val="FF0000"/>
                </a:solidFill>
                <a:effectLst>
                  <a:outerShdw blurRad="38100" dist="38100" dir="2700000" algn="tl">
                    <a:srgbClr val="C0C0C0"/>
                  </a:outerShdw>
                </a:effectLst>
                <a:latin typeface="微软雅黑" pitchFamily="34" charset="-122"/>
                <a:ea typeface="微软雅黑" pitchFamily="34" charset="-122"/>
              </a:rPr>
              <a:t>.</a:t>
            </a:r>
            <a:endParaRPr lang="zh-CN" altLang="en-US" sz="2400" b="1" smtClean="0">
              <a:solidFill>
                <a:srgbClr val="FF0000"/>
              </a:solidFill>
              <a:effectLst>
                <a:outerShdw blurRad="38100" dist="38100" dir="2700000" algn="tl">
                  <a:srgbClr val="C0C0C0"/>
                </a:outerShdw>
              </a:effectLst>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2"/>
          <p:cNvSpPr>
            <a:spLocks noGrp="1"/>
          </p:cNvSpPr>
          <p:nvPr>
            <p:ph type="title"/>
          </p:nvPr>
        </p:nvSpPr>
        <p:spPr>
          <a:xfrm>
            <a:off x="457200" y="274638"/>
            <a:ext cx="8229600" cy="541337"/>
          </a:xfrm>
        </p:spPr>
        <p:txBody>
          <a:bodyPr/>
          <a:lstStyle/>
          <a:p>
            <a:r>
              <a:rPr lang="zh-CN" altLang="en-US" smtClean="0"/>
              <a:t>二、</a:t>
            </a:r>
            <a:r>
              <a:rPr lang="en-US" altLang="zh-CN" smtClean="0"/>
              <a:t>KDN</a:t>
            </a:r>
            <a:r>
              <a:rPr lang="zh-CN" altLang="en-US" smtClean="0"/>
              <a:t>使用指南</a:t>
            </a:r>
            <a:r>
              <a:rPr lang="en-US" altLang="zh-CN" smtClean="0"/>
              <a:t>-</a:t>
            </a:r>
            <a:r>
              <a:rPr lang="zh-CN" altLang="en-US" smtClean="0"/>
              <a:t>检索</a:t>
            </a:r>
            <a:endParaRPr lang="zh-CN" altLang="en-US" b="0" smtClean="0"/>
          </a:p>
        </p:txBody>
      </p:sp>
      <p:sp>
        <p:nvSpPr>
          <p:cNvPr id="4" name="矩形 3"/>
          <p:cNvSpPr/>
          <p:nvPr/>
        </p:nvSpPr>
        <p:spPr>
          <a:xfrm>
            <a:off x="20638" y="1343025"/>
            <a:ext cx="2030412" cy="2370138"/>
          </a:xfrm>
          <a:prstGeom prst="rect">
            <a:avLst/>
          </a:prstGeom>
        </p:spPr>
        <p:txBody>
          <a:bodyPr>
            <a:spAutoFit/>
          </a:bodyPr>
          <a:lstStyle/>
          <a:p>
            <a:pPr fontAlgn="auto">
              <a:spcBef>
                <a:spcPts val="0"/>
              </a:spcBef>
              <a:spcAft>
                <a:spcPts val="0"/>
              </a:spcAft>
              <a:defRPr/>
            </a:pPr>
            <a:r>
              <a:rPr lang="en-US" altLang="zh-CN" sz="2200" b="1" dirty="0">
                <a:solidFill>
                  <a:srgbClr val="FF0000"/>
                </a:solidFill>
                <a:latin typeface="+mj-ea"/>
                <a:ea typeface="+mj-ea"/>
              </a:rPr>
              <a:t>2.2.3</a:t>
            </a:r>
            <a:r>
              <a:rPr lang="zh-CN" altLang="en-US" sz="2200" b="1" dirty="0">
                <a:solidFill>
                  <a:srgbClr val="FF0000"/>
                </a:solidFill>
                <a:latin typeface="+mj-ea"/>
                <a:ea typeface="+mj-ea"/>
              </a:rPr>
              <a:t>智能检索</a:t>
            </a:r>
            <a:r>
              <a:rPr lang="zh-CN" altLang="en-US" dirty="0">
                <a:latin typeface="+mn-lt"/>
                <a:ea typeface="+mn-ea"/>
              </a:rPr>
              <a:t>：</a:t>
            </a:r>
            <a:endParaRPr lang="en-US" altLang="zh-CN" dirty="0">
              <a:latin typeface="+mn-lt"/>
              <a:ea typeface="+mn-ea"/>
            </a:endParaRPr>
          </a:p>
          <a:p>
            <a:pPr marL="285750" indent="-285750" fontAlgn="auto">
              <a:spcBef>
                <a:spcPts val="0"/>
              </a:spcBef>
              <a:spcAft>
                <a:spcPts val="0"/>
              </a:spcAft>
              <a:buFont typeface="Arial" pitchFamily="34" charset="0"/>
              <a:buChar char="•"/>
              <a:defRPr/>
            </a:pPr>
            <a:r>
              <a:rPr lang="zh-CN" altLang="en-US" b="1" dirty="0">
                <a:solidFill>
                  <a:srgbClr val="FF0000"/>
                </a:solidFill>
                <a:latin typeface="+mn-lt"/>
                <a:ea typeface="+mn-ea"/>
              </a:rPr>
              <a:t>同义扩展</a:t>
            </a:r>
            <a:r>
              <a:rPr lang="zh-CN" altLang="en-US" dirty="0">
                <a:latin typeface="+mn-lt"/>
                <a:ea typeface="+mn-ea"/>
              </a:rPr>
              <a:t>：对检索热词智能扩展</a:t>
            </a:r>
            <a:endParaRPr lang="en-US" altLang="zh-CN" dirty="0">
              <a:latin typeface="+mn-lt"/>
              <a:ea typeface="+mn-ea"/>
            </a:endParaRPr>
          </a:p>
          <a:p>
            <a:pPr marL="285750" indent="-285750" fontAlgn="auto">
              <a:spcBef>
                <a:spcPts val="0"/>
              </a:spcBef>
              <a:spcAft>
                <a:spcPts val="0"/>
              </a:spcAft>
              <a:buFont typeface="Arial" pitchFamily="34" charset="0"/>
              <a:buChar char="•"/>
              <a:defRPr/>
            </a:pPr>
            <a:r>
              <a:rPr lang="zh-CN" altLang="en-US" b="1" dirty="0">
                <a:solidFill>
                  <a:srgbClr val="FF0000"/>
                </a:solidFill>
                <a:latin typeface="+mn-lt"/>
                <a:ea typeface="+mn-ea"/>
              </a:rPr>
              <a:t>检索建议</a:t>
            </a:r>
            <a:r>
              <a:rPr lang="zh-CN" altLang="en-US" dirty="0">
                <a:latin typeface="+mn-lt"/>
                <a:ea typeface="+mn-ea"/>
              </a:rPr>
              <a:t>：自动检测不准确的检索条件，给出检索建议</a:t>
            </a:r>
            <a:endParaRPr lang="en-US" altLang="zh-CN" dirty="0">
              <a:latin typeface="+mn-lt"/>
              <a:ea typeface="+mn-ea"/>
            </a:endParaRPr>
          </a:p>
        </p:txBody>
      </p:sp>
      <p:grpSp>
        <p:nvGrpSpPr>
          <p:cNvPr id="8" name="组合 7"/>
          <p:cNvGrpSpPr>
            <a:grpSpLocks/>
          </p:cNvGrpSpPr>
          <p:nvPr/>
        </p:nvGrpSpPr>
        <p:grpSpPr bwMode="auto">
          <a:xfrm>
            <a:off x="2051050" y="1196975"/>
            <a:ext cx="6754813" cy="4543425"/>
            <a:chOff x="2051721" y="1196752"/>
            <a:chExt cx="6754713" cy="4544361"/>
          </a:xfrm>
        </p:grpSpPr>
        <p:grpSp>
          <p:nvGrpSpPr>
            <p:cNvPr id="24584" name="组合 5"/>
            <p:cNvGrpSpPr>
              <a:grpSpLocks/>
            </p:cNvGrpSpPr>
            <p:nvPr/>
          </p:nvGrpSpPr>
          <p:grpSpPr bwMode="auto">
            <a:xfrm>
              <a:off x="2051721" y="1196752"/>
              <a:ext cx="6754713" cy="4544361"/>
              <a:chOff x="2051721" y="1196752"/>
              <a:chExt cx="6754713" cy="4544361"/>
            </a:xfrm>
          </p:grpSpPr>
          <p:pic>
            <p:nvPicPr>
              <p:cNvPr id="24586" name="Picture 2"/>
              <p:cNvPicPr>
                <a:picLocks noChangeAspect="1" noChangeArrowheads="1"/>
              </p:cNvPicPr>
              <p:nvPr/>
            </p:nvPicPr>
            <p:blipFill>
              <a:blip r:embed="rId2"/>
              <a:srcRect/>
              <a:stretch>
                <a:fillRect/>
              </a:stretch>
            </p:blipFill>
            <p:spPr bwMode="auto">
              <a:xfrm>
                <a:off x="2051721" y="1196752"/>
                <a:ext cx="6754713" cy="4544361"/>
              </a:xfrm>
              <a:prstGeom prst="rect">
                <a:avLst/>
              </a:prstGeom>
              <a:noFill/>
              <a:ln w="9525">
                <a:noFill/>
                <a:miter lim="800000"/>
                <a:headEnd/>
                <a:tailEnd/>
              </a:ln>
            </p:spPr>
          </p:pic>
          <p:sp>
            <p:nvSpPr>
              <p:cNvPr id="5" name="矩形 4"/>
              <p:cNvSpPr/>
              <p:nvPr/>
            </p:nvSpPr>
            <p:spPr>
              <a:xfrm>
                <a:off x="4572634" y="1628641"/>
                <a:ext cx="3600397" cy="23769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dirty="0">
                  <a:solidFill>
                    <a:srgbClr val="FF0000"/>
                  </a:solidFill>
                  <a:effectLst>
                    <a:outerShdw blurRad="38100" dist="38100" dir="2700000" algn="tl">
                      <a:srgbClr val="000000">
                        <a:alpha val="43137"/>
                      </a:srgbClr>
                    </a:outerShdw>
                  </a:effectLst>
                </a:endParaRPr>
              </a:p>
            </p:txBody>
          </p:sp>
        </p:grpSp>
        <p:sp>
          <p:nvSpPr>
            <p:cNvPr id="7" name="矩形 6"/>
            <p:cNvSpPr/>
            <p:nvPr/>
          </p:nvSpPr>
          <p:spPr>
            <a:xfrm>
              <a:off x="6012475" y="2133570"/>
              <a:ext cx="2016095" cy="1583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solidFill>
                    <a:srgbClr val="FF0000"/>
                  </a:solidFill>
                  <a:effectLst>
                    <a:outerShdw blurRad="38100" dist="38100" dir="2700000" algn="tl">
                      <a:srgbClr val="000000">
                        <a:alpha val="43137"/>
                      </a:srgbClr>
                    </a:outerShdw>
                  </a:effectLst>
                </a:rPr>
                <a:t>同义扩展：检索“山区高速”，和山区高速有关的热词自动扩展出来</a:t>
              </a:r>
            </a:p>
            <a:p>
              <a:pPr algn="ctr" fontAlgn="auto">
                <a:spcBef>
                  <a:spcPts val="0"/>
                </a:spcBef>
                <a:spcAft>
                  <a:spcPts val="0"/>
                </a:spcAft>
                <a:defRPr/>
              </a:pPr>
              <a:endParaRPr lang="zh-CN" altLang="en-US" dirty="0"/>
            </a:p>
          </p:txBody>
        </p:sp>
      </p:grpSp>
      <p:grpSp>
        <p:nvGrpSpPr>
          <p:cNvPr id="11" name="组合 10"/>
          <p:cNvGrpSpPr>
            <a:grpSpLocks/>
          </p:cNvGrpSpPr>
          <p:nvPr/>
        </p:nvGrpSpPr>
        <p:grpSpPr bwMode="auto">
          <a:xfrm>
            <a:off x="1258888" y="3967163"/>
            <a:ext cx="7796212" cy="2879725"/>
            <a:chOff x="1259632" y="3966659"/>
            <a:chExt cx="7795207" cy="2880320"/>
          </a:xfrm>
        </p:grpSpPr>
        <p:pic>
          <p:nvPicPr>
            <p:cNvPr id="24581" name="Picture 3"/>
            <p:cNvPicPr>
              <a:picLocks noChangeAspect="1" noChangeArrowheads="1"/>
            </p:cNvPicPr>
            <p:nvPr/>
          </p:nvPicPr>
          <p:blipFill>
            <a:blip r:embed="rId3"/>
            <a:srcRect/>
            <a:stretch>
              <a:fillRect/>
            </a:stretch>
          </p:blipFill>
          <p:spPr bwMode="auto">
            <a:xfrm>
              <a:off x="1259632" y="3966659"/>
              <a:ext cx="7795207" cy="2880320"/>
            </a:xfrm>
            <a:prstGeom prst="rect">
              <a:avLst/>
            </a:prstGeom>
            <a:noFill/>
            <a:ln w="9525">
              <a:noFill/>
              <a:miter lim="800000"/>
              <a:headEnd/>
              <a:tailEnd/>
            </a:ln>
          </p:spPr>
        </p:pic>
        <p:sp>
          <p:nvSpPr>
            <p:cNvPr id="9" name="矩形 8"/>
            <p:cNvSpPr/>
            <p:nvPr/>
          </p:nvSpPr>
          <p:spPr>
            <a:xfrm>
              <a:off x="1404075" y="4868545"/>
              <a:ext cx="1799993" cy="2889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矩形 9"/>
            <p:cNvSpPr/>
            <p:nvPr/>
          </p:nvSpPr>
          <p:spPr>
            <a:xfrm>
              <a:off x="3491369" y="4725641"/>
              <a:ext cx="4536490" cy="6811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solidFill>
                    <a:srgbClr val="FF0000"/>
                  </a:solidFill>
                </a:rPr>
                <a:t>在检索“单位”“姜爱蓉”时，建议是否查找“作者”姜爱蓉的文献</a:t>
              </a:r>
              <a:endParaRPr lang="zh-CN" altLang="en-US"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2"/>
          <p:cNvSpPr>
            <a:spLocks noGrp="1"/>
          </p:cNvSpPr>
          <p:nvPr>
            <p:ph type="title"/>
          </p:nvPr>
        </p:nvSpPr>
        <p:spPr>
          <a:xfrm>
            <a:off x="457200" y="274638"/>
            <a:ext cx="8229600" cy="541337"/>
          </a:xfrm>
        </p:spPr>
        <p:txBody>
          <a:bodyPr/>
          <a:lstStyle/>
          <a:p>
            <a:r>
              <a:rPr lang="zh-CN" altLang="en-US" smtClean="0"/>
              <a:t>二、</a:t>
            </a:r>
            <a:r>
              <a:rPr lang="en-US" altLang="zh-CN" smtClean="0"/>
              <a:t> KNS6.5</a:t>
            </a:r>
            <a:r>
              <a:rPr lang="zh-CN" altLang="en-US" smtClean="0"/>
              <a:t>平台使用指南</a:t>
            </a:r>
            <a:r>
              <a:rPr lang="en-US" altLang="zh-CN" smtClean="0"/>
              <a:t>-</a:t>
            </a:r>
            <a:r>
              <a:rPr lang="zh-CN" altLang="en-US" smtClean="0"/>
              <a:t>检索</a:t>
            </a:r>
          </a:p>
        </p:txBody>
      </p:sp>
      <p:sp>
        <p:nvSpPr>
          <p:cNvPr id="4" name="矩形 3"/>
          <p:cNvSpPr/>
          <p:nvPr/>
        </p:nvSpPr>
        <p:spPr>
          <a:xfrm>
            <a:off x="107950" y="1052513"/>
            <a:ext cx="5543550" cy="708025"/>
          </a:xfrm>
          <a:prstGeom prst="rect">
            <a:avLst/>
          </a:prstGeom>
        </p:spPr>
        <p:txBody>
          <a:bodyPr>
            <a:spAutoFit/>
          </a:bodyPr>
          <a:lstStyle/>
          <a:p>
            <a:pPr marL="285750" indent="-285750" fontAlgn="auto">
              <a:spcBef>
                <a:spcPts val="0"/>
              </a:spcBef>
              <a:spcAft>
                <a:spcPts val="0"/>
              </a:spcAft>
              <a:buFont typeface="Arial" pitchFamily="34" charset="0"/>
              <a:buChar char="•"/>
              <a:defRPr/>
            </a:pPr>
            <a:r>
              <a:rPr lang="en-US" altLang="zh-CN" dirty="0">
                <a:latin typeface="+mn-lt"/>
                <a:ea typeface="+mn-ea"/>
              </a:rPr>
              <a:t>2.2.4</a:t>
            </a:r>
            <a:r>
              <a:rPr lang="zh-CN" altLang="en-US" dirty="0">
                <a:latin typeface="+mn-lt"/>
                <a:ea typeface="+mn-ea"/>
              </a:rPr>
              <a:t>检索结果处理</a:t>
            </a:r>
            <a:r>
              <a:rPr lang="zh-CN" altLang="en-US" dirty="0">
                <a:latin typeface="+mn-lt"/>
                <a:ea typeface="+mn-ea"/>
              </a:rPr>
              <a:t>：</a:t>
            </a:r>
            <a:r>
              <a:rPr lang="zh-CN" altLang="en-US" sz="2200" b="1" dirty="0">
                <a:solidFill>
                  <a:srgbClr val="FF0000"/>
                </a:solidFill>
                <a:latin typeface="+mn-lt"/>
                <a:ea typeface="+mn-ea"/>
              </a:rPr>
              <a:t>文献</a:t>
            </a:r>
            <a:r>
              <a:rPr lang="zh-CN" altLang="en-US" sz="2200" b="1" dirty="0">
                <a:solidFill>
                  <a:srgbClr val="FF0000"/>
                </a:solidFill>
                <a:latin typeface="+mn-lt"/>
                <a:ea typeface="+mn-ea"/>
              </a:rPr>
              <a:t>分组、智能</a:t>
            </a:r>
            <a:r>
              <a:rPr lang="zh-CN" altLang="en-US" sz="2200" b="1" dirty="0">
                <a:solidFill>
                  <a:srgbClr val="FF0000"/>
                </a:solidFill>
                <a:latin typeface="+mn-lt"/>
                <a:ea typeface="+mn-ea"/>
              </a:rPr>
              <a:t>排序</a:t>
            </a:r>
          </a:p>
          <a:p>
            <a:pPr fontAlgn="auto">
              <a:spcBef>
                <a:spcPts val="0"/>
              </a:spcBef>
              <a:spcAft>
                <a:spcPts val="0"/>
              </a:spcAft>
              <a:defRPr/>
            </a:pPr>
            <a:endParaRPr lang="en-US" altLang="zh-CN" dirty="0">
              <a:latin typeface="+mn-lt"/>
              <a:ea typeface="+mn-ea"/>
            </a:endParaRPr>
          </a:p>
        </p:txBody>
      </p:sp>
      <p:grpSp>
        <p:nvGrpSpPr>
          <p:cNvPr id="11" name="组合 10"/>
          <p:cNvGrpSpPr/>
          <p:nvPr/>
        </p:nvGrpSpPr>
        <p:grpSpPr>
          <a:xfrm>
            <a:off x="179512" y="1582972"/>
            <a:ext cx="8820472" cy="5013176"/>
            <a:chOff x="323528" y="1582972"/>
            <a:chExt cx="8820472" cy="5013176"/>
          </a:xfrm>
          <a:effectLst>
            <a:outerShdw blurRad="63500" sx="102000" sy="102000" algn="ctr" rotWithShape="0">
              <a:prstClr val="black">
                <a:alpha val="40000"/>
              </a:prstClr>
            </a:outerShdw>
          </a:effectLst>
        </p:grpSpPr>
        <p:pic>
          <p:nvPicPr>
            <p:cNvPr id="9218" name="Picture 2"/>
            <p:cNvPicPr>
              <a:picLocks noChangeAspect="1" noChangeArrowheads="1"/>
            </p:cNvPicPr>
            <p:nvPr/>
          </p:nvPicPr>
          <p:blipFill>
            <a:blip r:embed="rId2" cstate="print">
              <a:extLst>
                <a:ext uri="{28A0092B-C50C-407E-A947-70E740481C1C}"/>
              </a:extLst>
            </a:blip>
            <a:srcRect/>
            <a:stretch>
              <a:fillRect/>
            </a:stretch>
          </p:blipFill>
          <p:spPr bwMode="auto">
            <a:xfrm>
              <a:off x="323528" y="1582972"/>
              <a:ext cx="8820472" cy="5013176"/>
            </a:xfrm>
            <a:prstGeom prst="rect">
              <a:avLst/>
            </a:prstGeom>
            <a:noFill/>
            <a:ln>
              <a:noFill/>
            </a:ln>
            <a:effectLst/>
            <a:extLst>
              <a:ext uri="{909E8E84-426E-40DD-AFC4-6F175D3DCCD1}"/>
              <a:ext uri="{91240B29-F687-4F45-9708-019B960494DF}"/>
              <a:ext uri="{AF507438-7753-43E0-B8FC-AC1667EBCBE1}"/>
            </a:extLst>
          </p:spPr>
        </p:pic>
        <p:grpSp>
          <p:nvGrpSpPr>
            <p:cNvPr id="2" name="组合 1"/>
            <p:cNvGrpSpPr/>
            <p:nvPr/>
          </p:nvGrpSpPr>
          <p:grpSpPr>
            <a:xfrm>
              <a:off x="432048" y="2780928"/>
              <a:ext cx="7380312" cy="1045615"/>
              <a:chOff x="1763688" y="3103465"/>
              <a:chExt cx="7380312" cy="1045615"/>
            </a:xfrm>
          </p:grpSpPr>
          <p:sp>
            <p:nvSpPr>
              <p:cNvPr id="5" name="矩形 4"/>
              <p:cNvSpPr/>
              <p:nvPr/>
            </p:nvSpPr>
            <p:spPr>
              <a:xfrm>
                <a:off x="1763688" y="3103465"/>
                <a:ext cx="5760640" cy="3600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线形标注 1 5"/>
              <p:cNvSpPr/>
              <p:nvPr/>
            </p:nvSpPr>
            <p:spPr>
              <a:xfrm>
                <a:off x="6660232" y="3103466"/>
                <a:ext cx="2483768" cy="1045614"/>
              </a:xfrm>
              <a:prstGeom prst="borderCallout1">
                <a:avLst>
                  <a:gd name="adj1" fmla="val 18750"/>
                  <a:gd name="adj2" fmla="val -8333"/>
                  <a:gd name="adj3" fmla="val 3522"/>
                  <a:gd name="adj4" fmla="val -7175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1500" b="1" dirty="0">
                    <a:solidFill>
                      <a:srgbClr val="FF0000"/>
                    </a:solidFill>
                  </a:rPr>
                  <a:t>文献分组：可以根据“学科”、“文献年度”“研究层次”“作者”“机构”“基金”来定位文献</a:t>
                </a:r>
                <a:endParaRPr lang="zh-CN" altLang="en-US" sz="1500" b="1" dirty="0">
                  <a:solidFill>
                    <a:srgbClr val="FF0000"/>
                  </a:solidFill>
                </a:endParaRPr>
              </a:p>
            </p:txBody>
          </p:sp>
        </p:grpSp>
        <p:sp>
          <p:nvSpPr>
            <p:cNvPr id="8" name="矩形 7"/>
            <p:cNvSpPr/>
            <p:nvPr/>
          </p:nvSpPr>
          <p:spPr>
            <a:xfrm>
              <a:off x="467544" y="3527637"/>
              <a:ext cx="2016224" cy="2614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线形标注 1 8"/>
            <p:cNvSpPr/>
            <p:nvPr/>
          </p:nvSpPr>
          <p:spPr>
            <a:xfrm>
              <a:off x="1691680" y="4018378"/>
              <a:ext cx="3655077" cy="850782"/>
            </a:xfrm>
            <a:prstGeom prst="borderCallout1">
              <a:avLst>
                <a:gd name="adj1" fmla="val 18750"/>
                <a:gd name="adj2" fmla="val -8333"/>
                <a:gd name="adj3" fmla="val -28320"/>
                <a:gd name="adj4" fmla="val -1438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1500" b="1" dirty="0">
                  <a:solidFill>
                    <a:srgbClr val="FF0000"/>
                  </a:solidFill>
                </a:rPr>
                <a:t>智能排序：主题排序将最</a:t>
              </a:r>
              <a:r>
                <a:rPr lang="zh-CN" altLang="en-US" sz="1500" b="1" dirty="0">
                  <a:solidFill>
                    <a:srgbClr val="FF0000"/>
                  </a:solidFill>
                </a:rPr>
                <a:t>相关</a:t>
              </a:r>
              <a:r>
                <a:rPr lang="zh-CN" altLang="en-US" sz="1500" b="1" dirty="0">
                  <a:solidFill>
                    <a:srgbClr val="FF0000"/>
                  </a:solidFill>
                </a:rPr>
                <a:t>文献排最前面；根据发表</a:t>
              </a:r>
              <a:r>
                <a:rPr lang="zh-CN" altLang="en-US" sz="1500" b="1" dirty="0">
                  <a:solidFill>
                    <a:srgbClr val="FF0000"/>
                  </a:solidFill>
                </a:rPr>
                <a:t>时间，查最新</a:t>
              </a:r>
              <a:r>
                <a:rPr lang="zh-CN" altLang="en-US" sz="1500" b="1" dirty="0">
                  <a:solidFill>
                    <a:srgbClr val="FF0000"/>
                  </a:solidFill>
                </a:rPr>
                <a:t>文献；根据被</a:t>
              </a:r>
              <a:r>
                <a:rPr lang="zh-CN" altLang="en-US" sz="1500" b="1" dirty="0">
                  <a:solidFill>
                    <a:srgbClr val="FF0000"/>
                  </a:solidFill>
                </a:rPr>
                <a:t>引和下载次数查最受关注</a:t>
              </a:r>
              <a:r>
                <a:rPr lang="zh-CN" altLang="en-US" sz="1500" b="1" dirty="0">
                  <a:solidFill>
                    <a:srgbClr val="FF0000"/>
                  </a:solidFill>
                </a:rPr>
                <a:t>文献</a:t>
              </a:r>
              <a:endParaRPr lang="zh-CN" altLang="en-US" sz="1500"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2"/>
          <p:cNvSpPr>
            <a:spLocks noGrp="1"/>
          </p:cNvSpPr>
          <p:nvPr>
            <p:ph type="title"/>
          </p:nvPr>
        </p:nvSpPr>
        <p:spPr>
          <a:xfrm>
            <a:off x="457200" y="274638"/>
            <a:ext cx="8229600" cy="541337"/>
          </a:xfrm>
        </p:spPr>
        <p:txBody>
          <a:bodyPr/>
          <a:lstStyle/>
          <a:p>
            <a:r>
              <a:rPr lang="zh-CN" altLang="en-US" smtClean="0"/>
              <a:t>二、</a:t>
            </a:r>
            <a:r>
              <a:rPr lang="en-US" altLang="zh-CN" smtClean="0"/>
              <a:t>KDN</a:t>
            </a:r>
            <a:r>
              <a:rPr lang="zh-CN" altLang="en-US" smtClean="0"/>
              <a:t>使用指南</a:t>
            </a:r>
            <a:r>
              <a:rPr lang="en-US" altLang="zh-CN" smtClean="0"/>
              <a:t>-</a:t>
            </a:r>
            <a:r>
              <a:rPr lang="zh-CN" altLang="en-US" smtClean="0"/>
              <a:t>检索</a:t>
            </a:r>
          </a:p>
        </p:txBody>
      </p:sp>
      <p:sp>
        <p:nvSpPr>
          <p:cNvPr id="2" name="矩形 1"/>
          <p:cNvSpPr/>
          <p:nvPr/>
        </p:nvSpPr>
        <p:spPr>
          <a:xfrm>
            <a:off x="250825" y="1052513"/>
            <a:ext cx="5545138" cy="431800"/>
          </a:xfrm>
          <a:prstGeom prst="rect">
            <a:avLst/>
          </a:prstGeom>
        </p:spPr>
        <p:txBody>
          <a:bodyPr>
            <a:spAutoFit/>
          </a:bodyPr>
          <a:lstStyle/>
          <a:p>
            <a:pPr marL="285750" indent="-285750" fontAlgn="auto">
              <a:spcBef>
                <a:spcPts val="0"/>
              </a:spcBef>
              <a:spcAft>
                <a:spcPts val="0"/>
              </a:spcAft>
              <a:buFont typeface="Arial" pitchFamily="34" charset="0"/>
              <a:buChar char="•"/>
              <a:defRPr/>
            </a:pPr>
            <a:r>
              <a:rPr lang="en-US" altLang="zh-CN" dirty="0">
                <a:latin typeface="+mn-lt"/>
                <a:ea typeface="+mn-ea"/>
              </a:rPr>
              <a:t>2.2.4</a:t>
            </a:r>
            <a:r>
              <a:rPr lang="zh-CN" altLang="en-US" dirty="0">
                <a:latin typeface="+mn-lt"/>
                <a:ea typeface="+mn-ea"/>
              </a:rPr>
              <a:t>检索结果处理</a:t>
            </a:r>
            <a:r>
              <a:rPr lang="zh-CN" altLang="en-US" dirty="0">
                <a:latin typeface="+mn-lt"/>
                <a:ea typeface="+mn-ea"/>
              </a:rPr>
              <a:t>：</a:t>
            </a:r>
            <a:r>
              <a:rPr lang="zh-CN" altLang="en-US" sz="2200" b="1" dirty="0">
                <a:solidFill>
                  <a:srgbClr val="FF0000"/>
                </a:solidFill>
                <a:latin typeface="+mj-ea"/>
                <a:ea typeface="+mj-ea"/>
              </a:rPr>
              <a:t>文献预</a:t>
            </a:r>
            <a:r>
              <a:rPr lang="zh-CN" altLang="en-US" sz="2200" b="1" dirty="0">
                <a:solidFill>
                  <a:srgbClr val="FF0000"/>
                </a:solidFill>
                <a:latin typeface="+mj-ea"/>
                <a:ea typeface="+mj-ea"/>
              </a:rPr>
              <a:t>览</a:t>
            </a:r>
            <a:endParaRPr lang="en-US" altLang="zh-CN" sz="2200" b="1" dirty="0">
              <a:solidFill>
                <a:srgbClr val="FF0000"/>
              </a:solidFill>
              <a:latin typeface="+mj-ea"/>
              <a:ea typeface="+mj-ea"/>
            </a:endParaRPr>
          </a:p>
        </p:txBody>
      </p:sp>
      <p:sp>
        <p:nvSpPr>
          <p:cNvPr id="6" name="矩形 5"/>
          <p:cNvSpPr/>
          <p:nvPr/>
        </p:nvSpPr>
        <p:spPr>
          <a:xfrm>
            <a:off x="6948488" y="1135063"/>
            <a:ext cx="2016125" cy="2870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dirty="0">
                <a:solidFill>
                  <a:srgbClr val="FF0000"/>
                </a:solidFill>
              </a:rPr>
              <a:t>以“零件加工”为例，检索出篇名含零件加工的文章，然后按“下载”排行，对下载量最高的</a:t>
            </a:r>
            <a:r>
              <a:rPr lang="en-US" altLang="zh-CN" dirty="0">
                <a:solidFill>
                  <a:srgbClr val="FF0000"/>
                </a:solidFill>
              </a:rPr>
              <a:t>20</a:t>
            </a:r>
            <a:r>
              <a:rPr lang="zh-CN" altLang="en-US" dirty="0">
                <a:solidFill>
                  <a:srgbClr val="FF0000"/>
                </a:solidFill>
              </a:rPr>
              <a:t>篇文章组合成“知网书” 阅读，通过阅读，再下载对自己有帮助的文章</a:t>
            </a:r>
            <a:endParaRPr lang="zh-CN" altLang="en-US" dirty="0">
              <a:solidFill>
                <a:srgbClr val="FF0000"/>
              </a:solidFill>
            </a:endParaRPr>
          </a:p>
        </p:txBody>
      </p:sp>
      <p:grpSp>
        <p:nvGrpSpPr>
          <p:cNvPr id="10" name="组合 9"/>
          <p:cNvGrpSpPr>
            <a:grpSpLocks/>
          </p:cNvGrpSpPr>
          <p:nvPr/>
        </p:nvGrpSpPr>
        <p:grpSpPr bwMode="auto">
          <a:xfrm>
            <a:off x="0" y="1628775"/>
            <a:ext cx="6840538" cy="4405313"/>
            <a:chOff x="0" y="1628800"/>
            <a:chExt cx="6840760" cy="4404815"/>
          </a:xfrm>
        </p:grpSpPr>
        <p:pic>
          <p:nvPicPr>
            <p:cNvPr id="26639" name="Picture 4"/>
            <p:cNvPicPr>
              <a:picLocks noChangeAspect="1" noChangeArrowheads="1"/>
            </p:cNvPicPr>
            <p:nvPr/>
          </p:nvPicPr>
          <p:blipFill>
            <a:blip r:embed="rId2"/>
            <a:srcRect/>
            <a:stretch>
              <a:fillRect/>
            </a:stretch>
          </p:blipFill>
          <p:spPr bwMode="auto">
            <a:xfrm>
              <a:off x="0" y="1628800"/>
              <a:ext cx="6840760" cy="4404815"/>
            </a:xfrm>
            <a:prstGeom prst="rect">
              <a:avLst/>
            </a:prstGeom>
            <a:noFill/>
            <a:ln w="9525">
              <a:noFill/>
              <a:miter lim="800000"/>
              <a:headEnd/>
              <a:tailEnd/>
            </a:ln>
          </p:spPr>
        </p:pic>
        <p:sp>
          <p:nvSpPr>
            <p:cNvPr id="8" name="矩形 7"/>
            <p:cNvSpPr/>
            <p:nvPr/>
          </p:nvSpPr>
          <p:spPr>
            <a:xfrm>
              <a:off x="1331956" y="3357393"/>
              <a:ext cx="2519444" cy="2158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400" dirty="0">
                  <a:solidFill>
                    <a:srgbClr val="FF0000"/>
                  </a:solidFill>
                </a:rPr>
                <a:t>1</a:t>
              </a:r>
              <a:r>
                <a:rPr lang="zh-CN" altLang="en-US" sz="1400" dirty="0">
                  <a:solidFill>
                    <a:srgbClr val="FF0000"/>
                  </a:solidFill>
                </a:rPr>
                <a:t>、按“下载”排序</a:t>
              </a:r>
              <a:endParaRPr lang="zh-CN" altLang="en-US" sz="1400" dirty="0">
                <a:solidFill>
                  <a:srgbClr val="FF0000"/>
                </a:solidFill>
              </a:endParaRPr>
            </a:p>
          </p:txBody>
        </p:sp>
        <p:sp>
          <p:nvSpPr>
            <p:cNvPr id="12" name="矩形 11"/>
            <p:cNvSpPr/>
            <p:nvPr/>
          </p:nvSpPr>
          <p:spPr>
            <a:xfrm>
              <a:off x="9525" y="3862161"/>
              <a:ext cx="314335" cy="21714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400" dirty="0">
                  <a:solidFill>
                    <a:srgbClr val="FF0000"/>
                  </a:solidFill>
                </a:rPr>
                <a:t>2</a:t>
              </a:r>
              <a:r>
                <a:rPr lang="zh-CN" altLang="en-US" sz="1400" dirty="0">
                  <a:solidFill>
                    <a:srgbClr val="FF0000"/>
                  </a:solidFill>
                </a:rPr>
                <a:t>、勾选需阅读的文章</a:t>
              </a:r>
              <a:endParaRPr lang="zh-CN" altLang="en-US" sz="1400" dirty="0">
                <a:solidFill>
                  <a:srgbClr val="FF0000"/>
                </a:solidFill>
              </a:endParaRPr>
            </a:p>
          </p:txBody>
        </p:sp>
        <p:sp>
          <p:nvSpPr>
            <p:cNvPr id="9" name="矩形 8"/>
            <p:cNvSpPr/>
            <p:nvPr/>
          </p:nvSpPr>
          <p:spPr>
            <a:xfrm>
              <a:off x="1331956" y="3573268"/>
              <a:ext cx="2519444" cy="2587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400" dirty="0">
                  <a:solidFill>
                    <a:srgbClr val="FF0000"/>
                  </a:solidFill>
                </a:rPr>
                <a:t>3</a:t>
              </a:r>
              <a:r>
                <a:rPr lang="zh-CN" altLang="en-US" sz="1400" dirty="0">
                  <a:solidFill>
                    <a:srgbClr val="FF0000"/>
                  </a:solidFill>
                </a:rPr>
                <a:t>、开始“分析</a:t>
              </a:r>
              <a:r>
                <a:rPr lang="en-US" altLang="zh-CN" sz="1400" dirty="0">
                  <a:solidFill>
                    <a:srgbClr val="FF0000"/>
                  </a:solidFill>
                </a:rPr>
                <a:t>/</a:t>
              </a:r>
              <a:r>
                <a:rPr lang="zh-CN" altLang="en-US" sz="1400" dirty="0">
                  <a:solidFill>
                    <a:srgbClr val="FF0000"/>
                  </a:solidFill>
                </a:rPr>
                <a:t>阅读”</a:t>
              </a:r>
              <a:endParaRPr lang="zh-CN" altLang="en-US" sz="1400" dirty="0">
                <a:solidFill>
                  <a:srgbClr val="FF0000"/>
                </a:solidFill>
              </a:endParaRPr>
            </a:p>
          </p:txBody>
        </p:sp>
      </p:grpSp>
      <p:grpSp>
        <p:nvGrpSpPr>
          <p:cNvPr id="14" name="组合 13"/>
          <p:cNvGrpSpPr>
            <a:grpSpLocks/>
          </p:cNvGrpSpPr>
          <p:nvPr/>
        </p:nvGrpSpPr>
        <p:grpSpPr bwMode="auto">
          <a:xfrm>
            <a:off x="9525" y="2781300"/>
            <a:ext cx="6938963" cy="4002088"/>
            <a:chOff x="8959" y="2780928"/>
            <a:chExt cx="6939305" cy="4001929"/>
          </a:xfrm>
        </p:grpSpPr>
        <p:pic>
          <p:nvPicPr>
            <p:cNvPr id="26635" name="Picture 5"/>
            <p:cNvPicPr>
              <a:picLocks noChangeAspect="1" noChangeArrowheads="1"/>
            </p:cNvPicPr>
            <p:nvPr/>
          </p:nvPicPr>
          <p:blipFill>
            <a:blip r:embed="rId3"/>
            <a:srcRect/>
            <a:stretch>
              <a:fillRect/>
            </a:stretch>
          </p:blipFill>
          <p:spPr bwMode="auto">
            <a:xfrm>
              <a:off x="47533" y="2852934"/>
              <a:ext cx="6900731" cy="3929923"/>
            </a:xfrm>
            <a:prstGeom prst="rect">
              <a:avLst/>
            </a:prstGeom>
            <a:noFill/>
            <a:ln w="9525">
              <a:noFill/>
              <a:miter lim="800000"/>
              <a:headEnd/>
              <a:tailEnd/>
            </a:ln>
          </p:spPr>
        </p:pic>
        <p:sp>
          <p:nvSpPr>
            <p:cNvPr id="11" name="矩形 10"/>
            <p:cNvSpPr/>
            <p:nvPr/>
          </p:nvSpPr>
          <p:spPr>
            <a:xfrm>
              <a:off x="8959" y="3573060"/>
              <a:ext cx="530251" cy="32097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dirty="0">
                  <a:solidFill>
                    <a:srgbClr val="FF0000"/>
                  </a:solidFill>
                  <a:effectLst>
                    <a:outerShdw blurRad="38100" dist="38100" dir="2700000" algn="tl">
                      <a:srgbClr val="000000">
                        <a:alpha val="43137"/>
                      </a:srgbClr>
                    </a:outerShdw>
                  </a:effectLst>
                </a:rPr>
                <a:t>4</a:t>
              </a:r>
              <a:r>
                <a:rPr lang="zh-CN" altLang="en-US" sz="1600" dirty="0">
                  <a:solidFill>
                    <a:srgbClr val="FF0000"/>
                  </a:solidFill>
                  <a:effectLst>
                    <a:outerShdw blurRad="38100" dist="38100" dir="2700000" algn="tl">
                      <a:srgbClr val="000000">
                        <a:alpha val="43137"/>
                      </a:srgbClr>
                    </a:outerShdw>
                  </a:effectLst>
                </a:rPr>
                <a:t>、再次勾选这</a:t>
              </a:r>
              <a:r>
                <a:rPr lang="en-US" altLang="zh-CN" sz="1600" dirty="0">
                  <a:solidFill>
                    <a:srgbClr val="FF0000"/>
                  </a:solidFill>
                  <a:effectLst>
                    <a:outerShdw blurRad="38100" dist="38100" dir="2700000" algn="tl">
                      <a:srgbClr val="000000">
                        <a:alpha val="43137"/>
                      </a:srgbClr>
                    </a:outerShdw>
                  </a:effectLst>
                </a:rPr>
                <a:t>20</a:t>
              </a:r>
              <a:r>
                <a:rPr lang="zh-CN" altLang="en-US" sz="1600" dirty="0">
                  <a:solidFill>
                    <a:srgbClr val="FF0000"/>
                  </a:solidFill>
                  <a:effectLst>
                    <a:outerShdw blurRad="38100" dist="38100" dir="2700000" algn="tl">
                      <a:srgbClr val="000000">
                        <a:alpha val="43137"/>
                      </a:srgbClr>
                    </a:outerShdw>
                  </a:effectLst>
                </a:rPr>
                <a:t>篇文章</a:t>
              </a:r>
              <a:endParaRPr lang="zh-CN" altLang="en-US" sz="1600" dirty="0">
                <a:solidFill>
                  <a:srgbClr val="FF0000"/>
                </a:solidFill>
                <a:effectLst>
                  <a:outerShdw blurRad="38100" dist="38100" dir="2700000" algn="tl">
                    <a:srgbClr val="000000">
                      <a:alpha val="43137"/>
                    </a:srgbClr>
                  </a:outerShdw>
                </a:effectLst>
              </a:endParaRPr>
            </a:p>
          </p:txBody>
        </p:sp>
        <p:sp>
          <p:nvSpPr>
            <p:cNvPr id="13" name="矩形 12"/>
            <p:cNvSpPr/>
            <p:nvPr/>
          </p:nvSpPr>
          <p:spPr>
            <a:xfrm>
              <a:off x="3060284" y="2780928"/>
              <a:ext cx="2879867" cy="3603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solidFill>
                    <a:srgbClr val="FF0000"/>
                  </a:solidFill>
                </a:rPr>
                <a:t>进入文献管理中心</a:t>
              </a:r>
              <a:endParaRPr lang="zh-CN" altLang="en-US" dirty="0">
                <a:solidFill>
                  <a:srgbClr val="FF0000"/>
                </a:solidFill>
              </a:endParaRPr>
            </a:p>
          </p:txBody>
        </p:sp>
        <p:sp>
          <p:nvSpPr>
            <p:cNvPr id="18" name="矩形 17"/>
            <p:cNvSpPr/>
            <p:nvPr/>
          </p:nvSpPr>
          <p:spPr>
            <a:xfrm>
              <a:off x="1152015" y="3234935"/>
              <a:ext cx="2484560" cy="3603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400" dirty="0">
                  <a:solidFill>
                    <a:srgbClr val="FF0000"/>
                  </a:solidFill>
                </a:rPr>
                <a:t>5.</a:t>
              </a:r>
              <a:r>
                <a:rPr lang="zh-CN" altLang="en-US" sz="1400" dirty="0">
                  <a:solidFill>
                    <a:srgbClr val="FF0000"/>
                  </a:solidFill>
                </a:rPr>
                <a:t>开始“阅读”</a:t>
              </a:r>
              <a:endParaRPr lang="zh-CN" altLang="en-US" sz="1400" dirty="0">
                <a:solidFill>
                  <a:srgbClr val="FF0000"/>
                </a:solidFill>
              </a:endParaRPr>
            </a:p>
          </p:txBody>
        </p:sp>
      </p:grpSp>
      <p:grpSp>
        <p:nvGrpSpPr>
          <p:cNvPr id="19" name="组合 18"/>
          <p:cNvGrpSpPr>
            <a:grpSpLocks/>
          </p:cNvGrpSpPr>
          <p:nvPr/>
        </p:nvGrpSpPr>
        <p:grpSpPr bwMode="auto">
          <a:xfrm>
            <a:off x="47625" y="1498600"/>
            <a:ext cx="6721475" cy="5318125"/>
            <a:chOff x="47533" y="1499067"/>
            <a:chExt cx="6721386" cy="5318003"/>
          </a:xfrm>
        </p:grpSpPr>
        <p:pic>
          <p:nvPicPr>
            <p:cNvPr id="26631" name="Picture 6"/>
            <p:cNvPicPr>
              <a:picLocks noChangeAspect="1" noChangeArrowheads="1"/>
            </p:cNvPicPr>
            <p:nvPr/>
          </p:nvPicPr>
          <p:blipFill>
            <a:blip r:embed="rId4"/>
            <a:srcRect/>
            <a:stretch>
              <a:fillRect/>
            </a:stretch>
          </p:blipFill>
          <p:spPr bwMode="auto">
            <a:xfrm>
              <a:off x="71841" y="1499067"/>
              <a:ext cx="6697078" cy="5318003"/>
            </a:xfrm>
            <a:prstGeom prst="rect">
              <a:avLst/>
            </a:prstGeom>
            <a:noFill/>
            <a:ln w="9525">
              <a:noFill/>
              <a:miter lim="800000"/>
              <a:headEnd/>
              <a:tailEnd/>
            </a:ln>
          </p:spPr>
        </p:pic>
        <p:sp>
          <p:nvSpPr>
            <p:cNvPr id="15" name="矩形 14"/>
            <p:cNvSpPr/>
            <p:nvPr/>
          </p:nvSpPr>
          <p:spPr>
            <a:xfrm>
              <a:off x="47533" y="2348361"/>
              <a:ext cx="1571604" cy="3313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rgbClr val="FF0000"/>
                  </a:solidFill>
                  <a:effectLst>
                    <a:outerShdw blurRad="38100" dist="38100" dir="2700000" algn="tl">
                      <a:srgbClr val="000000">
                        <a:alpha val="43137"/>
                      </a:srgbClr>
                    </a:outerShdw>
                  </a:effectLst>
                </a:rPr>
                <a:t>6</a:t>
              </a:r>
              <a:r>
                <a:rPr lang="zh-CN" altLang="en-US" dirty="0">
                  <a:solidFill>
                    <a:srgbClr val="FF0000"/>
                  </a:solidFill>
                  <a:effectLst>
                    <a:outerShdw blurRad="38100" dist="38100" dir="2700000" algn="tl">
                      <a:srgbClr val="000000">
                        <a:alpha val="43137"/>
                      </a:srgbClr>
                    </a:outerShdw>
                  </a:effectLst>
                </a:rPr>
                <a:t>、当前选择</a:t>
              </a:r>
              <a:r>
                <a:rPr lang="en-US" altLang="zh-CN" dirty="0">
                  <a:solidFill>
                    <a:srgbClr val="FF0000"/>
                  </a:solidFill>
                  <a:effectLst>
                    <a:outerShdw blurRad="38100" dist="38100" dir="2700000" algn="tl">
                      <a:srgbClr val="000000">
                        <a:alpha val="43137"/>
                      </a:srgbClr>
                    </a:outerShdw>
                  </a:effectLst>
                </a:rPr>
                <a:t>20</a:t>
              </a:r>
              <a:r>
                <a:rPr lang="zh-CN" altLang="en-US" dirty="0">
                  <a:solidFill>
                    <a:srgbClr val="FF0000"/>
                  </a:solidFill>
                  <a:effectLst>
                    <a:outerShdw blurRad="38100" dist="38100" dir="2700000" algn="tl">
                      <a:srgbClr val="000000">
                        <a:alpha val="43137"/>
                      </a:srgbClr>
                    </a:outerShdw>
                  </a:effectLst>
                </a:rPr>
                <a:t>篇文章形成文献阅读目录树。根据文献类型自动分类。</a:t>
              </a:r>
              <a:endParaRPr lang="zh-CN" altLang="en-US" dirty="0">
                <a:solidFill>
                  <a:srgbClr val="FF0000"/>
                </a:solidFill>
                <a:effectLst>
                  <a:outerShdw blurRad="38100" dist="38100" dir="2700000" algn="tl">
                    <a:srgbClr val="000000">
                      <a:alpha val="43137"/>
                    </a:srgbClr>
                  </a:outerShdw>
                </a:effectLst>
              </a:endParaRPr>
            </a:p>
          </p:txBody>
        </p:sp>
        <p:sp>
          <p:nvSpPr>
            <p:cNvPr id="16" name="矩形 15"/>
            <p:cNvSpPr/>
            <p:nvPr/>
          </p:nvSpPr>
          <p:spPr>
            <a:xfrm>
              <a:off x="2123956" y="2348361"/>
              <a:ext cx="3816299" cy="3603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1400" dirty="0">
                  <a:solidFill>
                    <a:srgbClr val="FF0000"/>
                  </a:solidFill>
                </a:rPr>
                <a:t>7</a:t>
              </a:r>
              <a:r>
                <a:rPr lang="zh-CN" altLang="en-US" sz="1400" dirty="0">
                  <a:solidFill>
                    <a:srgbClr val="FF0000"/>
                  </a:solidFill>
                </a:rPr>
                <a:t>、通过阅读，对满意的文献可以直接下载</a:t>
              </a:r>
              <a:endParaRPr lang="zh-CN" altLang="en-US" sz="1400" dirty="0">
                <a:solidFill>
                  <a:srgbClr val="FF0000"/>
                </a:solidFill>
              </a:endParaRPr>
            </a:p>
          </p:txBody>
        </p:sp>
        <p:sp>
          <p:nvSpPr>
            <p:cNvPr id="17" name="矩形 16"/>
            <p:cNvSpPr/>
            <p:nvPr/>
          </p:nvSpPr>
          <p:spPr>
            <a:xfrm>
              <a:off x="5003642" y="1989594"/>
              <a:ext cx="936613" cy="3587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2"/>
          <p:cNvSpPr>
            <a:spLocks noGrp="1"/>
          </p:cNvSpPr>
          <p:nvPr>
            <p:ph type="title"/>
          </p:nvPr>
        </p:nvSpPr>
        <p:spPr>
          <a:xfrm>
            <a:off x="457200" y="274638"/>
            <a:ext cx="8229600" cy="541337"/>
          </a:xfrm>
        </p:spPr>
        <p:txBody>
          <a:bodyPr/>
          <a:lstStyle/>
          <a:p>
            <a:r>
              <a:rPr lang="zh-CN" altLang="en-US" smtClean="0"/>
              <a:t>二、</a:t>
            </a:r>
            <a:r>
              <a:rPr lang="en-US" altLang="zh-CN" smtClean="0"/>
              <a:t>KDN</a:t>
            </a:r>
            <a:r>
              <a:rPr lang="zh-CN" altLang="en-US" smtClean="0"/>
              <a:t>使用指南</a:t>
            </a:r>
            <a:r>
              <a:rPr lang="en-US" altLang="zh-CN" smtClean="0"/>
              <a:t>-</a:t>
            </a:r>
            <a:r>
              <a:rPr lang="zh-CN" altLang="en-US" smtClean="0"/>
              <a:t>检索</a:t>
            </a:r>
          </a:p>
        </p:txBody>
      </p:sp>
      <p:sp>
        <p:nvSpPr>
          <p:cNvPr id="27650" name="矩形 3"/>
          <p:cNvSpPr>
            <a:spLocks noChangeArrowheads="1"/>
          </p:cNvSpPr>
          <p:nvPr/>
        </p:nvSpPr>
        <p:spPr bwMode="auto">
          <a:xfrm>
            <a:off x="250825" y="1196975"/>
            <a:ext cx="5545138" cy="369888"/>
          </a:xfrm>
          <a:prstGeom prst="rect">
            <a:avLst/>
          </a:prstGeom>
          <a:noFill/>
          <a:ln w="9525">
            <a:noFill/>
            <a:miter lim="800000"/>
            <a:headEnd/>
            <a:tailEnd/>
          </a:ln>
        </p:spPr>
        <p:txBody>
          <a:bodyPr>
            <a:spAutoFit/>
          </a:bodyPr>
          <a:lstStyle/>
          <a:p>
            <a:pPr marL="285750" indent="-285750">
              <a:buFont typeface="Arial" charset="0"/>
              <a:buChar char="•"/>
            </a:pPr>
            <a:r>
              <a:rPr lang="en-US" altLang="zh-CN">
                <a:ea typeface="微软雅黑" pitchFamily="34" charset="-122"/>
              </a:rPr>
              <a:t>2.2.4</a:t>
            </a:r>
            <a:r>
              <a:rPr lang="zh-CN" altLang="en-US">
                <a:ea typeface="微软雅黑" pitchFamily="34" charset="-122"/>
              </a:rPr>
              <a:t>检索结果处理：文献分析</a:t>
            </a:r>
            <a:endParaRPr lang="en-US" altLang="zh-CN">
              <a:ea typeface="微软雅黑" pitchFamily="34" charset="-122"/>
            </a:endParaRPr>
          </a:p>
        </p:txBody>
      </p:sp>
      <p:grpSp>
        <p:nvGrpSpPr>
          <p:cNvPr id="9" name="组合 8"/>
          <p:cNvGrpSpPr>
            <a:grpSpLocks/>
          </p:cNvGrpSpPr>
          <p:nvPr/>
        </p:nvGrpSpPr>
        <p:grpSpPr bwMode="auto">
          <a:xfrm>
            <a:off x="-14288" y="1566863"/>
            <a:ext cx="9091613" cy="5284787"/>
            <a:chOff x="-13950" y="1566084"/>
            <a:chExt cx="9090762" cy="5285538"/>
          </a:xfrm>
        </p:grpSpPr>
        <p:pic>
          <p:nvPicPr>
            <p:cNvPr id="27673" name="Picture 2"/>
            <p:cNvPicPr>
              <a:picLocks noChangeAspect="1" noChangeArrowheads="1"/>
            </p:cNvPicPr>
            <p:nvPr/>
          </p:nvPicPr>
          <p:blipFill>
            <a:blip r:embed="rId2"/>
            <a:srcRect/>
            <a:stretch>
              <a:fillRect/>
            </a:stretch>
          </p:blipFill>
          <p:spPr bwMode="auto">
            <a:xfrm>
              <a:off x="-13950" y="1566084"/>
              <a:ext cx="9090762" cy="5285538"/>
            </a:xfrm>
            <a:prstGeom prst="rect">
              <a:avLst/>
            </a:prstGeom>
            <a:noFill/>
            <a:ln w="9525">
              <a:noFill/>
              <a:miter lim="800000"/>
              <a:headEnd/>
              <a:tailEnd/>
            </a:ln>
          </p:spPr>
        </p:pic>
        <p:sp>
          <p:nvSpPr>
            <p:cNvPr id="6" name="矩形 5"/>
            <p:cNvSpPr/>
            <p:nvPr/>
          </p:nvSpPr>
          <p:spPr>
            <a:xfrm>
              <a:off x="3924269" y="1629593"/>
              <a:ext cx="3815993" cy="5033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solidFill>
                    <a:srgbClr val="FF0000"/>
                  </a:solidFill>
                </a:rPr>
                <a:t>返回“文献管理中心”</a:t>
              </a:r>
              <a:endParaRPr lang="zh-CN" altLang="en-US" dirty="0">
                <a:solidFill>
                  <a:srgbClr val="FF0000"/>
                </a:solidFill>
              </a:endParaRPr>
            </a:p>
          </p:txBody>
        </p:sp>
        <p:sp>
          <p:nvSpPr>
            <p:cNvPr id="7" name="矩形 6"/>
            <p:cNvSpPr/>
            <p:nvPr/>
          </p:nvSpPr>
          <p:spPr>
            <a:xfrm>
              <a:off x="337" y="2493316"/>
              <a:ext cx="539699" cy="43583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971796" y="2132902"/>
              <a:ext cx="647639" cy="3604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矩形 9"/>
            <p:cNvSpPr/>
            <p:nvPr/>
          </p:nvSpPr>
          <p:spPr>
            <a:xfrm>
              <a:off x="971796" y="2493316"/>
              <a:ext cx="2052446" cy="360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dirty="0">
                  <a:solidFill>
                    <a:srgbClr val="FF0000"/>
                  </a:solidFill>
                </a:rPr>
                <a:t>开始文献“分析”</a:t>
              </a:r>
              <a:endParaRPr lang="zh-CN" altLang="en-US" dirty="0">
                <a:solidFill>
                  <a:srgbClr val="FF0000"/>
                </a:solidFill>
              </a:endParaRPr>
            </a:p>
          </p:txBody>
        </p:sp>
      </p:grpSp>
      <p:grpSp>
        <p:nvGrpSpPr>
          <p:cNvPr id="12" name="组合 11"/>
          <p:cNvGrpSpPr>
            <a:grpSpLocks/>
          </p:cNvGrpSpPr>
          <p:nvPr/>
        </p:nvGrpSpPr>
        <p:grpSpPr bwMode="auto">
          <a:xfrm>
            <a:off x="-14288" y="1566863"/>
            <a:ext cx="9056688" cy="5284787"/>
            <a:chOff x="-13950" y="1566084"/>
            <a:chExt cx="9057038" cy="5285538"/>
          </a:xfrm>
        </p:grpSpPr>
        <p:pic>
          <p:nvPicPr>
            <p:cNvPr id="27671" name="Picture 3"/>
            <p:cNvPicPr>
              <a:picLocks noChangeAspect="1" noChangeArrowheads="1"/>
            </p:cNvPicPr>
            <p:nvPr/>
          </p:nvPicPr>
          <p:blipFill>
            <a:blip r:embed="rId3"/>
            <a:srcRect/>
            <a:stretch>
              <a:fillRect/>
            </a:stretch>
          </p:blipFill>
          <p:spPr bwMode="auto">
            <a:xfrm>
              <a:off x="-13950" y="1566084"/>
              <a:ext cx="9057038" cy="5285538"/>
            </a:xfrm>
            <a:prstGeom prst="rect">
              <a:avLst/>
            </a:prstGeom>
            <a:noFill/>
            <a:ln w="9525">
              <a:noFill/>
              <a:miter lim="800000"/>
              <a:headEnd/>
              <a:tailEnd/>
            </a:ln>
          </p:spPr>
        </p:pic>
        <p:sp>
          <p:nvSpPr>
            <p:cNvPr id="11" name="矩形 10"/>
            <p:cNvSpPr/>
            <p:nvPr/>
          </p:nvSpPr>
          <p:spPr>
            <a:xfrm>
              <a:off x="6156901" y="2672728"/>
              <a:ext cx="2590900" cy="28452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dirty="0">
                  <a:solidFill>
                    <a:srgbClr val="FF0000"/>
                  </a:solidFill>
                </a:rPr>
                <a:t>1</a:t>
              </a:r>
              <a:r>
                <a:rPr lang="zh-CN" altLang="en-US" dirty="0">
                  <a:solidFill>
                    <a:srgbClr val="FF0000"/>
                  </a:solidFill>
                </a:rPr>
                <a:t>、出现文献分析的可视化图。</a:t>
              </a:r>
              <a:endParaRPr lang="en-US" altLang="zh-CN" dirty="0">
                <a:solidFill>
                  <a:srgbClr val="FF0000"/>
                </a:solidFill>
              </a:endParaRPr>
            </a:p>
            <a:p>
              <a:pPr fontAlgn="auto">
                <a:spcBef>
                  <a:spcPts val="0"/>
                </a:spcBef>
                <a:spcAft>
                  <a:spcPts val="0"/>
                </a:spcAft>
                <a:defRPr/>
              </a:pPr>
              <a:r>
                <a:rPr lang="en-US" altLang="zh-CN" dirty="0">
                  <a:solidFill>
                    <a:srgbClr val="FF0000"/>
                  </a:solidFill>
                </a:rPr>
                <a:t>2</a:t>
              </a:r>
              <a:r>
                <a:rPr lang="zh-CN" altLang="en-US" dirty="0">
                  <a:solidFill>
                    <a:srgbClr val="FF0000"/>
                  </a:solidFill>
                </a:rPr>
                <a:t>、蓝色球为当前选择的文献。绿色球为选择文献的参考文献。</a:t>
              </a:r>
              <a:endParaRPr lang="en-US" altLang="zh-CN" dirty="0">
                <a:solidFill>
                  <a:srgbClr val="FF0000"/>
                </a:solidFill>
              </a:endParaRPr>
            </a:p>
            <a:p>
              <a:pPr fontAlgn="auto">
                <a:spcBef>
                  <a:spcPts val="0"/>
                </a:spcBef>
                <a:spcAft>
                  <a:spcPts val="0"/>
                </a:spcAft>
                <a:defRPr/>
              </a:pPr>
              <a:r>
                <a:rPr lang="en-US" altLang="zh-CN" dirty="0">
                  <a:solidFill>
                    <a:srgbClr val="FF0000"/>
                  </a:solidFill>
                </a:rPr>
                <a:t>3</a:t>
              </a:r>
              <a:r>
                <a:rPr lang="zh-CN" altLang="en-US" dirty="0">
                  <a:solidFill>
                    <a:srgbClr val="FF0000"/>
                  </a:solidFill>
                </a:rPr>
                <a:t>、黄色球为选择文献的引证文献。</a:t>
              </a:r>
              <a:endParaRPr lang="en-US" altLang="zh-CN" dirty="0">
                <a:solidFill>
                  <a:srgbClr val="FF0000"/>
                </a:solidFill>
              </a:endParaRPr>
            </a:p>
            <a:p>
              <a:pPr fontAlgn="auto">
                <a:spcBef>
                  <a:spcPts val="0"/>
                </a:spcBef>
                <a:spcAft>
                  <a:spcPts val="0"/>
                </a:spcAft>
                <a:defRPr/>
              </a:pPr>
              <a:r>
                <a:rPr lang="en-US" altLang="zh-CN" dirty="0">
                  <a:solidFill>
                    <a:srgbClr val="FF0000"/>
                  </a:solidFill>
                </a:rPr>
                <a:t>4</a:t>
              </a:r>
              <a:r>
                <a:rPr lang="zh-CN" altLang="en-US" dirty="0">
                  <a:solidFill>
                    <a:srgbClr val="FF0000"/>
                  </a:solidFill>
                </a:rPr>
                <a:t>、引证</a:t>
              </a:r>
              <a:r>
                <a:rPr lang="zh-CN" altLang="en-US" dirty="0">
                  <a:solidFill>
                    <a:srgbClr val="FF0000"/>
                  </a:solidFill>
                </a:rPr>
                <a:t>文献越多 </a:t>
              </a:r>
              <a:r>
                <a:rPr lang="zh-CN" altLang="en-US" dirty="0">
                  <a:solidFill>
                    <a:srgbClr val="FF0000"/>
                  </a:solidFill>
                </a:rPr>
                <a:t>，被</a:t>
              </a:r>
              <a:r>
                <a:rPr lang="zh-CN" altLang="en-US" dirty="0">
                  <a:solidFill>
                    <a:srgbClr val="FF0000"/>
                  </a:solidFill>
                </a:rPr>
                <a:t>引频次越</a:t>
              </a:r>
              <a:r>
                <a:rPr lang="zh-CN" altLang="en-US" dirty="0">
                  <a:solidFill>
                    <a:srgbClr val="FF0000"/>
                  </a:solidFill>
                </a:rPr>
                <a:t>高， </a:t>
              </a:r>
              <a:r>
                <a:rPr lang="zh-CN" altLang="en-US" dirty="0">
                  <a:solidFill>
                    <a:srgbClr val="FF0000"/>
                  </a:solidFill>
                </a:rPr>
                <a:t>文献价值越大</a:t>
              </a:r>
            </a:p>
          </p:txBody>
        </p:sp>
      </p:grpSp>
      <p:grpSp>
        <p:nvGrpSpPr>
          <p:cNvPr id="14" name="组合 13"/>
          <p:cNvGrpSpPr>
            <a:grpSpLocks/>
          </p:cNvGrpSpPr>
          <p:nvPr/>
        </p:nvGrpSpPr>
        <p:grpSpPr bwMode="auto">
          <a:xfrm>
            <a:off x="-14288" y="2060575"/>
            <a:ext cx="9043988" cy="3478213"/>
            <a:chOff x="-13950" y="2060848"/>
            <a:chExt cx="9043088" cy="3477592"/>
          </a:xfrm>
        </p:grpSpPr>
        <p:pic>
          <p:nvPicPr>
            <p:cNvPr id="27669" name="Picture 4"/>
            <p:cNvPicPr>
              <a:picLocks noChangeAspect="1" noChangeArrowheads="1"/>
            </p:cNvPicPr>
            <p:nvPr/>
          </p:nvPicPr>
          <p:blipFill>
            <a:blip r:embed="rId4"/>
            <a:srcRect/>
            <a:stretch>
              <a:fillRect/>
            </a:stretch>
          </p:blipFill>
          <p:spPr bwMode="auto">
            <a:xfrm>
              <a:off x="-13950" y="2166590"/>
              <a:ext cx="9043088" cy="3371850"/>
            </a:xfrm>
            <a:prstGeom prst="rect">
              <a:avLst/>
            </a:prstGeom>
            <a:noFill/>
            <a:ln w="9525">
              <a:noFill/>
              <a:miter lim="800000"/>
              <a:headEnd/>
              <a:tailEnd/>
            </a:ln>
          </p:spPr>
        </p:pic>
        <p:sp>
          <p:nvSpPr>
            <p:cNvPr id="27670" name="TextBox 12"/>
            <p:cNvSpPr txBox="1">
              <a:spLocks noChangeArrowheads="1"/>
            </p:cNvSpPr>
            <p:nvPr/>
          </p:nvSpPr>
          <p:spPr bwMode="auto">
            <a:xfrm>
              <a:off x="1115616" y="2060848"/>
              <a:ext cx="5904656" cy="646331"/>
            </a:xfrm>
            <a:prstGeom prst="rect">
              <a:avLst/>
            </a:prstGeom>
            <a:noFill/>
            <a:ln w="9525">
              <a:noFill/>
              <a:miter lim="800000"/>
              <a:headEnd/>
              <a:tailEnd/>
            </a:ln>
          </p:spPr>
          <p:txBody>
            <a:bodyPr>
              <a:spAutoFit/>
            </a:bodyPr>
            <a:lstStyle/>
            <a:p>
              <a:r>
                <a:rPr lang="en-US" altLang="zh-CN">
                  <a:solidFill>
                    <a:srgbClr val="FF0000"/>
                  </a:solidFill>
                  <a:ea typeface="微软雅黑" pitchFamily="34" charset="-122"/>
                </a:rPr>
                <a:t>5.</a:t>
              </a:r>
              <a:r>
                <a:rPr lang="zh-CN" altLang="en-US">
                  <a:solidFill>
                    <a:srgbClr val="FF0000"/>
                  </a:solidFill>
                  <a:ea typeface="微软雅黑" pitchFamily="34" charset="-122"/>
                </a:rPr>
                <a:t>图的下方是当前选择文献的所有参考文献，可以根据参考频次，选择性阅读，包括参考的外文文献。</a:t>
              </a:r>
            </a:p>
          </p:txBody>
        </p:sp>
      </p:grpSp>
      <p:grpSp>
        <p:nvGrpSpPr>
          <p:cNvPr id="15" name="组合 14"/>
          <p:cNvGrpSpPr>
            <a:grpSpLocks/>
          </p:cNvGrpSpPr>
          <p:nvPr/>
        </p:nvGrpSpPr>
        <p:grpSpPr bwMode="auto">
          <a:xfrm>
            <a:off x="28575" y="2636838"/>
            <a:ext cx="8932863" cy="3484562"/>
            <a:chOff x="28260" y="2636912"/>
            <a:chExt cx="8933265" cy="3484054"/>
          </a:xfrm>
        </p:grpSpPr>
        <p:pic>
          <p:nvPicPr>
            <p:cNvPr id="27667" name="Picture 5"/>
            <p:cNvPicPr>
              <a:picLocks noChangeAspect="1" noChangeArrowheads="1"/>
            </p:cNvPicPr>
            <p:nvPr/>
          </p:nvPicPr>
          <p:blipFill>
            <a:blip r:embed="rId5"/>
            <a:srcRect/>
            <a:stretch>
              <a:fillRect/>
            </a:stretch>
          </p:blipFill>
          <p:spPr bwMode="auto">
            <a:xfrm>
              <a:off x="28260" y="2672916"/>
              <a:ext cx="8933265" cy="3448050"/>
            </a:xfrm>
            <a:prstGeom prst="rect">
              <a:avLst/>
            </a:prstGeom>
            <a:noFill/>
            <a:ln w="9525">
              <a:noFill/>
              <a:miter lim="800000"/>
              <a:headEnd/>
              <a:tailEnd/>
            </a:ln>
          </p:spPr>
        </p:pic>
        <p:sp>
          <p:nvSpPr>
            <p:cNvPr id="27668" name="TextBox 18"/>
            <p:cNvSpPr txBox="1">
              <a:spLocks noChangeArrowheads="1"/>
            </p:cNvSpPr>
            <p:nvPr/>
          </p:nvSpPr>
          <p:spPr bwMode="auto">
            <a:xfrm>
              <a:off x="971600" y="2636912"/>
              <a:ext cx="5904656" cy="369332"/>
            </a:xfrm>
            <a:prstGeom prst="rect">
              <a:avLst/>
            </a:prstGeom>
            <a:noFill/>
            <a:ln w="9525">
              <a:noFill/>
              <a:miter lim="800000"/>
              <a:headEnd/>
              <a:tailEnd/>
            </a:ln>
          </p:spPr>
          <p:txBody>
            <a:bodyPr>
              <a:spAutoFit/>
            </a:bodyPr>
            <a:lstStyle/>
            <a:p>
              <a:r>
                <a:rPr lang="en-US" altLang="zh-CN">
                  <a:solidFill>
                    <a:srgbClr val="FF0000"/>
                  </a:solidFill>
                  <a:ea typeface="微软雅黑" pitchFamily="34" charset="-122"/>
                </a:rPr>
                <a:t>6.</a:t>
              </a:r>
              <a:r>
                <a:rPr lang="zh-CN" altLang="en-US">
                  <a:solidFill>
                    <a:srgbClr val="FF0000"/>
                  </a:solidFill>
                  <a:ea typeface="微软雅黑" pitchFamily="34" charset="-122"/>
                </a:rPr>
                <a:t>其次是当前选择文献的所有引证文献。</a:t>
              </a:r>
            </a:p>
          </p:txBody>
        </p:sp>
      </p:grpSp>
      <p:grpSp>
        <p:nvGrpSpPr>
          <p:cNvPr id="17" name="组合 16"/>
          <p:cNvGrpSpPr>
            <a:grpSpLocks/>
          </p:cNvGrpSpPr>
          <p:nvPr/>
        </p:nvGrpSpPr>
        <p:grpSpPr bwMode="auto">
          <a:xfrm>
            <a:off x="330200" y="1924050"/>
            <a:ext cx="8353425" cy="4946650"/>
            <a:chOff x="330906" y="1923572"/>
            <a:chExt cx="8353375" cy="4946738"/>
          </a:xfrm>
        </p:grpSpPr>
        <p:pic>
          <p:nvPicPr>
            <p:cNvPr id="27665" name="Picture 6"/>
            <p:cNvPicPr>
              <a:picLocks noChangeAspect="1" noChangeArrowheads="1"/>
            </p:cNvPicPr>
            <p:nvPr/>
          </p:nvPicPr>
          <p:blipFill>
            <a:blip r:embed="rId6"/>
            <a:srcRect/>
            <a:stretch>
              <a:fillRect/>
            </a:stretch>
          </p:blipFill>
          <p:spPr bwMode="auto">
            <a:xfrm>
              <a:off x="330906" y="1923572"/>
              <a:ext cx="8353375" cy="4946738"/>
            </a:xfrm>
            <a:prstGeom prst="rect">
              <a:avLst/>
            </a:prstGeom>
            <a:noFill/>
            <a:ln w="9525">
              <a:noFill/>
              <a:miter lim="800000"/>
              <a:headEnd/>
              <a:tailEnd/>
            </a:ln>
          </p:spPr>
        </p:pic>
        <p:sp>
          <p:nvSpPr>
            <p:cNvPr id="16" name="矩形 15"/>
            <p:cNvSpPr/>
            <p:nvPr/>
          </p:nvSpPr>
          <p:spPr>
            <a:xfrm>
              <a:off x="827791" y="3717479"/>
              <a:ext cx="3384530" cy="9541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rgbClr val="FF0000"/>
                  </a:solidFill>
                </a:rPr>
                <a:t>7</a:t>
              </a:r>
              <a:r>
                <a:rPr lang="zh-CN" altLang="en-US" dirty="0">
                  <a:solidFill>
                    <a:srgbClr val="FF0000"/>
                  </a:solidFill>
                </a:rPr>
                <a:t>、当前被选文献的共被引文献，是对被引文献重要性的发现</a:t>
              </a:r>
              <a:endParaRPr lang="zh-CN" altLang="en-US" dirty="0">
                <a:solidFill>
                  <a:srgbClr val="FF0000"/>
                </a:solidFill>
              </a:endParaRPr>
            </a:p>
          </p:txBody>
        </p:sp>
      </p:grpSp>
      <p:grpSp>
        <p:nvGrpSpPr>
          <p:cNvPr id="20" name="组合 19"/>
          <p:cNvGrpSpPr>
            <a:grpSpLocks/>
          </p:cNvGrpSpPr>
          <p:nvPr/>
        </p:nvGrpSpPr>
        <p:grpSpPr bwMode="auto">
          <a:xfrm>
            <a:off x="114300" y="2038350"/>
            <a:ext cx="8915400" cy="3627438"/>
            <a:chOff x="35314" y="2281039"/>
            <a:chExt cx="8914177" cy="3628070"/>
          </a:xfrm>
        </p:grpSpPr>
        <p:pic>
          <p:nvPicPr>
            <p:cNvPr id="27663" name="Picture 7"/>
            <p:cNvPicPr>
              <a:picLocks noChangeAspect="1" noChangeArrowheads="1"/>
            </p:cNvPicPr>
            <p:nvPr/>
          </p:nvPicPr>
          <p:blipFill>
            <a:blip r:embed="rId7"/>
            <a:srcRect/>
            <a:stretch>
              <a:fillRect/>
            </a:stretch>
          </p:blipFill>
          <p:spPr bwMode="auto">
            <a:xfrm>
              <a:off x="35314" y="2281039"/>
              <a:ext cx="8914177" cy="3628070"/>
            </a:xfrm>
            <a:prstGeom prst="rect">
              <a:avLst/>
            </a:prstGeom>
            <a:noFill/>
            <a:ln w="9525">
              <a:noFill/>
              <a:miter lim="800000"/>
              <a:headEnd/>
              <a:tailEnd/>
            </a:ln>
          </p:spPr>
        </p:pic>
        <p:sp>
          <p:nvSpPr>
            <p:cNvPr id="18" name="矩形 17"/>
            <p:cNvSpPr/>
            <p:nvPr/>
          </p:nvSpPr>
          <p:spPr>
            <a:xfrm>
              <a:off x="1619422" y="2312795"/>
              <a:ext cx="6120560" cy="3604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rgbClr val="FF0000"/>
                  </a:solidFill>
                </a:rPr>
                <a:t>8</a:t>
              </a:r>
              <a:r>
                <a:rPr lang="zh-CN" altLang="en-US" dirty="0">
                  <a:solidFill>
                    <a:srgbClr val="FF0000"/>
                  </a:solidFill>
                </a:rPr>
                <a:t>、关注度越高，文献价值越大，发现读者推荐文献</a:t>
              </a:r>
              <a:endParaRPr lang="zh-CN" altLang="en-US" dirty="0">
                <a:solidFill>
                  <a:srgbClr val="FF0000"/>
                </a:solidFill>
              </a:endParaRPr>
            </a:p>
          </p:txBody>
        </p:sp>
      </p:grpSp>
      <p:grpSp>
        <p:nvGrpSpPr>
          <p:cNvPr id="22" name="组合 21"/>
          <p:cNvGrpSpPr>
            <a:grpSpLocks/>
          </p:cNvGrpSpPr>
          <p:nvPr/>
        </p:nvGrpSpPr>
        <p:grpSpPr bwMode="auto">
          <a:xfrm>
            <a:off x="17463" y="2489200"/>
            <a:ext cx="9059862" cy="2976563"/>
            <a:chOff x="28260" y="3006243"/>
            <a:chExt cx="9059721" cy="2976208"/>
          </a:xfrm>
        </p:grpSpPr>
        <p:pic>
          <p:nvPicPr>
            <p:cNvPr id="27661" name="Picture 9"/>
            <p:cNvPicPr>
              <a:picLocks noChangeAspect="1" noChangeArrowheads="1"/>
            </p:cNvPicPr>
            <p:nvPr/>
          </p:nvPicPr>
          <p:blipFill>
            <a:blip r:embed="rId8"/>
            <a:srcRect/>
            <a:stretch>
              <a:fillRect/>
            </a:stretch>
          </p:blipFill>
          <p:spPr bwMode="auto">
            <a:xfrm>
              <a:off x="28260" y="3006243"/>
              <a:ext cx="9059721" cy="2976208"/>
            </a:xfrm>
            <a:prstGeom prst="rect">
              <a:avLst/>
            </a:prstGeom>
            <a:noFill/>
            <a:ln w="9525">
              <a:noFill/>
              <a:miter lim="800000"/>
              <a:headEnd/>
              <a:tailEnd/>
            </a:ln>
          </p:spPr>
        </p:pic>
        <p:sp>
          <p:nvSpPr>
            <p:cNvPr id="27662" name="TextBox 20"/>
            <p:cNvSpPr txBox="1">
              <a:spLocks noChangeArrowheads="1"/>
            </p:cNvSpPr>
            <p:nvPr/>
          </p:nvSpPr>
          <p:spPr bwMode="auto">
            <a:xfrm>
              <a:off x="1241285" y="4309681"/>
              <a:ext cx="7468711" cy="369332"/>
            </a:xfrm>
            <a:prstGeom prst="rect">
              <a:avLst/>
            </a:prstGeom>
            <a:noFill/>
            <a:ln w="9525">
              <a:noFill/>
              <a:miter lim="800000"/>
              <a:headEnd/>
              <a:tailEnd/>
            </a:ln>
          </p:spPr>
          <p:txBody>
            <a:bodyPr wrap="none">
              <a:spAutoFit/>
            </a:bodyPr>
            <a:lstStyle/>
            <a:p>
              <a:r>
                <a:rPr lang="en-US" altLang="zh-CN">
                  <a:solidFill>
                    <a:srgbClr val="FF0000"/>
                  </a:solidFill>
                  <a:ea typeface="微软雅黑" pitchFamily="34" charset="-122"/>
                </a:rPr>
                <a:t>9</a:t>
              </a:r>
              <a:r>
                <a:rPr lang="zh-CN" altLang="en-US">
                  <a:solidFill>
                    <a:srgbClr val="FF0000"/>
                  </a:solidFill>
                  <a:ea typeface="微软雅黑" pitchFamily="34" charset="-122"/>
                </a:rPr>
                <a:t>、被引频次反映了文献的价值程度，可直接定位排行最靠前的重要文献</a:t>
              </a:r>
            </a:p>
          </p:txBody>
        </p:sp>
      </p:grpSp>
      <p:grpSp>
        <p:nvGrpSpPr>
          <p:cNvPr id="24" name="组合 23"/>
          <p:cNvGrpSpPr>
            <a:grpSpLocks/>
          </p:cNvGrpSpPr>
          <p:nvPr/>
        </p:nvGrpSpPr>
        <p:grpSpPr bwMode="auto">
          <a:xfrm>
            <a:off x="330200" y="1628775"/>
            <a:ext cx="8913813" cy="4860925"/>
            <a:chOff x="231313" y="1867976"/>
            <a:chExt cx="8912687" cy="4860886"/>
          </a:xfrm>
        </p:grpSpPr>
        <p:pic>
          <p:nvPicPr>
            <p:cNvPr id="27659" name="Picture 10"/>
            <p:cNvPicPr>
              <a:picLocks noChangeAspect="1" noChangeArrowheads="1"/>
            </p:cNvPicPr>
            <p:nvPr/>
          </p:nvPicPr>
          <p:blipFill>
            <a:blip r:embed="rId9"/>
            <a:srcRect/>
            <a:stretch>
              <a:fillRect/>
            </a:stretch>
          </p:blipFill>
          <p:spPr bwMode="auto">
            <a:xfrm>
              <a:off x="231313" y="1867976"/>
              <a:ext cx="8718178" cy="4860886"/>
            </a:xfrm>
            <a:prstGeom prst="rect">
              <a:avLst/>
            </a:prstGeom>
            <a:noFill/>
            <a:ln w="9525">
              <a:noFill/>
              <a:miter lim="800000"/>
              <a:headEnd/>
              <a:tailEnd/>
            </a:ln>
          </p:spPr>
        </p:pic>
        <p:sp>
          <p:nvSpPr>
            <p:cNvPr id="27660" name="TextBox 22"/>
            <p:cNvSpPr txBox="1">
              <a:spLocks noChangeArrowheads="1"/>
            </p:cNvSpPr>
            <p:nvPr/>
          </p:nvSpPr>
          <p:spPr bwMode="auto">
            <a:xfrm>
              <a:off x="392886" y="2411596"/>
              <a:ext cx="8751114" cy="369332"/>
            </a:xfrm>
            <a:prstGeom prst="rect">
              <a:avLst/>
            </a:prstGeom>
            <a:noFill/>
            <a:ln w="9525">
              <a:noFill/>
              <a:miter lim="800000"/>
              <a:headEnd/>
              <a:tailEnd/>
            </a:ln>
          </p:spPr>
          <p:txBody>
            <a:bodyPr wrap="none">
              <a:spAutoFit/>
            </a:bodyPr>
            <a:lstStyle/>
            <a:p>
              <a:r>
                <a:rPr lang="en-US" altLang="zh-CN">
                  <a:solidFill>
                    <a:srgbClr val="FF0000"/>
                  </a:solidFill>
                  <a:ea typeface="微软雅黑" pitchFamily="34" charset="-122"/>
                </a:rPr>
                <a:t>10</a:t>
              </a:r>
              <a:r>
                <a:rPr lang="zh-CN" altLang="en-US">
                  <a:solidFill>
                    <a:srgbClr val="FF0000"/>
                  </a:solidFill>
                  <a:ea typeface="微软雅黑" pitchFamily="34" charset="-122"/>
                </a:rPr>
                <a:t>、通过文献分布图发现研究领域，最新文献的分布状态，研究领域基金支持的情况</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2"/>
          <p:cNvSpPr>
            <a:spLocks noGrp="1"/>
          </p:cNvSpPr>
          <p:nvPr>
            <p:ph type="title"/>
          </p:nvPr>
        </p:nvSpPr>
        <p:spPr>
          <a:xfrm>
            <a:off x="457200" y="274638"/>
            <a:ext cx="8229600" cy="541337"/>
          </a:xfrm>
        </p:spPr>
        <p:txBody>
          <a:bodyPr/>
          <a:lstStyle/>
          <a:p>
            <a:r>
              <a:rPr lang="zh-CN" altLang="en-US" smtClean="0"/>
              <a:t>二、</a:t>
            </a:r>
            <a:r>
              <a:rPr lang="en-US" altLang="zh-CN" smtClean="0"/>
              <a:t> KNS6.5</a:t>
            </a:r>
            <a:r>
              <a:rPr lang="zh-CN" altLang="en-US" smtClean="0"/>
              <a:t>平台使用指南</a:t>
            </a:r>
            <a:r>
              <a:rPr lang="en-US" altLang="zh-CN" smtClean="0"/>
              <a:t>-</a:t>
            </a:r>
            <a:r>
              <a:rPr lang="zh-CN" altLang="en-US" smtClean="0"/>
              <a:t>检索</a:t>
            </a:r>
          </a:p>
        </p:txBody>
      </p:sp>
      <p:sp>
        <p:nvSpPr>
          <p:cNvPr id="4" name="矩形 3"/>
          <p:cNvSpPr/>
          <p:nvPr/>
        </p:nvSpPr>
        <p:spPr>
          <a:xfrm>
            <a:off x="468313" y="1125538"/>
            <a:ext cx="4011612" cy="430212"/>
          </a:xfrm>
          <a:prstGeom prst="rect">
            <a:avLst/>
          </a:prstGeom>
        </p:spPr>
        <p:txBody>
          <a:bodyPr wrap="none">
            <a:spAutoFit/>
          </a:bodyPr>
          <a:lstStyle/>
          <a:p>
            <a:pPr marL="285750" indent="-285750" fontAlgn="auto">
              <a:spcBef>
                <a:spcPts val="0"/>
              </a:spcBef>
              <a:spcAft>
                <a:spcPts val="0"/>
              </a:spcAft>
              <a:buFont typeface="Arial" pitchFamily="34" charset="0"/>
              <a:buChar char="•"/>
              <a:defRPr/>
            </a:pPr>
            <a:r>
              <a:rPr lang="en-US" altLang="zh-CN" dirty="0">
                <a:latin typeface="+mn-lt"/>
                <a:ea typeface="+mn-ea"/>
              </a:rPr>
              <a:t>2.2.4</a:t>
            </a:r>
            <a:r>
              <a:rPr lang="zh-CN" altLang="en-US" dirty="0">
                <a:latin typeface="+mn-lt"/>
                <a:ea typeface="+mn-ea"/>
              </a:rPr>
              <a:t>检索结果处理</a:t>
            </a:r>
            <a:r>
              <a:rPr lang="zh-CN" altLang="en-US" dirty="0">
                <a:latin typeface="+mn-lt"/>
                <a:ea typeface="+mn-ea"/>
              </a:rPr>
              <a:t>：</a:t>
            </a:r>
            <a:r>
              <a:rPr lang="zh-CN" altLang="en-US" sz="2200" b="1" dirty="0">
                <a:solidFill>
                  <a:srgbClr val="FF0000"/>
                </a:solidFill>
                <a:effectLst>
                  <a:outerShdw blurRad="38100" dist="38100" dir="2700000" algn="tl">
                    <a:srgbClr val="000000">
                      <a:alpha val="43137"/>
                    </a:srgbClr>
                  </a:outerShdw>
                </a:effectLst>
                <a:latin typeface="+mn-lt"/>
                <a:ea typeface="+mn-ea"/>
              </a:rPr>
              <a:t>订阅、推送</a:t>
            </a:r>
            <a:endParaRPr lang="en-US" altLang="zh-CN" sz="2200" b="1" dirty="0">
              <a:solidFill>
                <a:srgbClr val="FF0000"/>
              </a:solidFill>
              <a:effectLst>
                <a:outerShdw blurRad="38100" dist="38100" dir="2700000" algn="tl">
                  <a:srgbClr val="000000">
                    <a:alpha val="43137"/>
                  </a:srgbClr>
                </a:outerShdw>
              </a:effectLst>
              <a:latin typeface="+mn-lt"/>
              <a:ea typeface="+mn-ea"/>
            </a:endParaRPr>
          </a:p>
        </p:txBody>
      </p:sp>
      <p:grpSp>
        <p:nvGrpSpPr>
          <p:cNvPr id="8" name="组合 7"/>
          <p:cNvGrpSpPr>
            <a:grpSpLocks/>
          </p:cNvGrpSpPr>
          <p:nvPr/>
        </p:nvGrpSpPr>
        <p:grpSpPr bwMode="auto">
          <a:xfrm>
            <a:off x="0" y="1952625"/>
            <a:ext cx="9144000" cy="3205163"/>
            <a:chOff x="0" y="1952624"/>
            <a:chExt cx="9144000" cy="3204567"/>
          </a:xfrm>
        </p:grpSpPr>
        <p:pic>
          <p:nvPicPr>
            <p:cNvPr id="28681" name="图片 4"/>
            <p:cNvPicPr>
              <a:picLocks noChangeAspect="1" noChangeArrowheads="1"/>
            </p:cNvPicPr>
            <p:nvPr/>
          </p:nvPicPr>
          <p:blipFill>
            <a:blip r:embed="rId2"/>
            <a:srcRect/>
            <a:stretch>
              <a:fillRect/>
            </a:stretch>
          </p:blipFill>
          <p:spPr bwMode="auto">
            <a:xfrm>
              <a:off x="0" y="1952624"/>
              <a:ext cx="8964488" cy="3204567"/>
            </a:xfrm>
            <a:prstGeom prst="rect">
              <a:avLst/>
            </a:prstGeom>
            <a:noFill/>
            <a:ln w="9525">
              <a:noFill/>
              <a:miter lim="800000"/>
              <a:headEnd/>
              <a:tailEnd/>
            </a:ln>
          </p:spPr>
        </p:pic>
        <p:sp>
          <p:nvSpPr>
            <p:cNvPr id="6" name="矩形标注 5"/>
            <p:cNvSpPr/>
            <p:nvPr/>
          </p:nvSpPr>
          <p:spPr>
            <a:xfrm>
              <a:off x="1403350" y="2492274"/>
              <a:ext cx="3613150" cy="761858"/>
            </a:xfrm>
            <a:prstGeom prst="wedgeRectCallout">
              <a:avLst>
                <a:gd name="adj1" fmla="val 72892"/>
                <a:gd name="adj2" fmla="val 4038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sz="1600" b="1" kern="100" dirty="0">
                  <a:solidFill>
                    <a:srgbClr val="FF0000"/>
                  </a:solidFill>
                  <a:ea typeface="黑体"/>
                  <a:cs typeface="Times New Roman"/>
                </a:rPr>
                <a:t>免费订阅：可通过</a:t>
              </a:r>
              <a:r>
                <a:rPr lang="en-US" sz="1600" b="1" kern="100" dirty="0">
                  <a:solidFill>
                    <a:srgbClr val="FF0000"/>
                  </a:solidFill>
                  <a:ea typeface="黑体"/>
                  <a:cs typeface="Times New Roman"/>
                </a:rPr>
                <a:t>EMAIL</a:t>
              </a:r>
              <a:r>
                <a:rPr lang="zh-CN" sz="1600" b="1" kern="100" dirty="0">
                  <a:solidFill>
                    <a:srgbClr val="FF0000"/>
                  </a:solidFill>
                  <a:ea typeface="黑体"/>
                  <a:cs typeface="Times New Roman"/>
                </a:rPr>
                <a:t>、手机短信订阅检索结果，有更新文献时以邮件、短信方式通知</a:t>
              </a:r>
              <a:endParaRPr lang="zh-CN" sz="1600" kern="100" dirty="0">
                <a:solidFill>
                  <a:srgbClr val="FF0000"/>
                </a:solidFill>
                <a:ea typeface="宋体"/>
                <a:cs typeface="Times New Roman"/>
              </a:endParaRPr>
            </a:p>
          </p:txBody>
        </p:sp>
        <p:sp>
          <p:nvSpPr>
            <p:cNvPr id="7" name="矩形标注 6"/>
            <p:cNvSpPr/>
            <p:nvPr/>
          </p:nvSpPr>
          <p:spPr>
            <a:xfrm>
              <a:off x="6588125" y="2204990"/>
              <a:ext cx="2555875" cy="1049142"/>
            </a:xfrm>
            <a:prstGeom prst="wedgeRectCallout">
              <a:avLst>
                <a:gd name="adj1" fmla="val -62184"/>
                <a:gd name="adj2" fmla="val 4819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sz="1600" b="1" kern="100">
                  <a:solidFill>
                    <a:srgbClr val="FF0000"/>
                  </a:solidFill>
                  <a:ea typeface="黑体"/>
                  <a:cs typeface="Times New Roman"/>
                </a:rPr>
                <a:t>可以将检索式定制到个人</a:t>
              </a:r>
              <a:r>
                <a:rPr lang="en-US" sz="1600" b="1" kern="100">
                  <a:solidFill>
                    <a:srgbClr val="FF0000"/>
                  </a:solidFill>
                  <a:ea typeface="黑体"/>
                  <a:cs typeface="Times New Roman"/>
                </a:rPr>
                <a:t>/</a:t>
              </a:r>
              <a:r>
                <a:rPr lang="zh-CN" sz="1600" b="1" kern="100">
                  <a:solidFill>
                    <a:srgbClr val="FF0000"/>
                  </a:solidFill>
                  <a:ea typeface="黑体"/>
                  <a:cs typeface="Times New Roman"/>
                </a:rPr>
                <a:t>机构馆，收藏检索结果，实时推送更新</a:t>
              </a:r>
              <a:endParaRPr lang="zh-CN" sz="1600" kern="100">
                <a:solidFill>
                  <a:srgbClr val="FF0000"/>
                </a:solidFill>
                <a:ea typeface="宋体"/>
                <a:cs typeface="Times New Roman"/>
              </a:endParaRPr>
            </a:p>
          </p:txBody>
        </p:sp>
      </p:grpSp>
      <p:grpSp>
        <p:nvGrpSpPr>
          <p:cNvPr id="12" name="组合 11"/>
          <p:cNvGrpSpPr>
            <a:grpSpLocks/>
          </p:cNvGrpSpPr>
          <p:nvPr/>
        </p:nvGrpSpPr>
        <p:grpSpPr bwMode="auto">
          <a:xfrm>
            <a:off x="161925" y="1738313"/>
            <a:ext cx="8815388" cy="5135562"/>
            <a:chOff x="162028" y="1738586"/>
            <a:chExt cx="8814586" cy="5135303"/>
          </a:xfrm>
        </p:grpSpPr>
        <p:pic>
          <p:nvPicPr>
            <p:cNvPr id="28677" name="Picture 2"/>
            <p:cNvPicPr>
              <a:picLocks noChangeAspect="1" noChangeArrowheads="1"/>
            </p:cNvPicPr>
            <p:nvPr/>
          </p:nvPicPr>
          <p:blipFill>
            <a:blip r:embed="rId3"/>
            <a:srcRect/>
            <a:stretch>
              <a:fillRect/>
            </a:stretch>
          </p:blipFill>
          <p:spPr bwMode="auto">
            <a:xfrm>
              <a:off x="162028" y="1738586"/>
              <a:ext cx="8814586" cy="5135303"/>
            </a:xfrm>
            <a:prstGeom prst="rect">
              <a:avLst/>
            </a:prstGeom>
            <a:noFill/>
            <a:ln w="9525">
              <a:noFill/>
              <a:miter lim="800000"/>
              <a:headEnd/>
              <a:tailEnd/>
            </a:ln>
          </p:spPr>
        </p:pic>
        <p:sp>
          <p:nvSpPr>
            <p:cNvPr id="9" name="矩形 8"/>
            <p:cNvSpPr/>
            <p:nvPr/>
          </p:nvSpPr>
          <p:spPr>
            <a:xfrm>
              <a:off x="1619220" y="3068844"/>
              <a:ext cx="2950895" cy="2889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10"/>
            <p:cNvSpPr/>
            <p:nvPr/>
          </p:nvSpPr>
          <p:spPr>
            <a:xfrm>
              <a:off x="1633507" y="3410139"/>
              <a:ext cx="2950894" cy="3793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680" name="TextBox 9"/>
            <p:cNvSpPr txBox="1">
              <a:spLocks noChangeArrowheads="1"/>
            </p:cNvSpPr>
            <p:nvPr/>
          </p:nvSpPr>
          <p:spPr bwMode="auto">
            <a:xfrm>
              <a:off x="5016649" y="3356992"/>
              <a:ext cx="3947839" cy="646331"/>
            </a:xfrm>
            <a:prstGeom prst="rect">
              <a:avLst/>
            </a:prstGeom>
            <a:noFill/>
            <a:ln w="9525">
              <a:noFill/>
              <a:miter lim="800000"/>
              <a:headEnd/>
              <a:tailEnd/>
            </a:ln>
          </p:spPr>
          <p:txBody>
            <a:bodyPr>
              <a:spAutoFit/>
            </a:bodyPr>
            <a:lstStyle/>
            <a:p>
              <a:r>
                <a:rPr lang="zh-CN" altLang="en-US">
                  <a:solidFill>
                    <a:srgbClr val="FF0000"/>
                  </a:solidFill>
                  <a:ea typeface="微软雅黑" pitchFamily="34" charset="-122"/>
                </a:rPr>
                <a:t>通过邮件或短信订阅主题，当相应主题的文献有更新时，自动推送</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2"/>
          <p:cNvSpPr>
            <a:spLocks noGrp="1"/>
          </p:cNvSpPr>
          <p:nvPr>
            <p:ph type="title"/>
          </p:nvPr>
        </p:nvSpPr>
        <p:spPr>
          <a:xfrm>
            <a:off x="457200" y="274638"/>
            <a:ext cx="8229600" cy="541337"/>
          </a:xfrm>
        </p:spPr>
        <p:txBody>
          <a:bodyPr/>
          <a:lstStyle/>
          <a:p>
            <a:r>
              <a:rPr lang="zh-CN" altLang="en-US" smtClean="0"/>
              <a:t>二、</a:t>
            </a:r>
            <a:r>
              <a:rPr lang="en-US" altLang="zh-CN" smtClean="0"/>
              <a:t>KDN</a:t>
            </a:r>
            <a:r>
              <a:rPr lang="zh-CN" altLang="en-US" smtClean="0"/>
              <a:t>使用指南</a:t>
            </a:r>
            <a:r>
              <a:rPr lang="en-US" altLang="zh-CN" smtClean="0"/>
              <a:t>-</a:t>
            </a:r>
            <a:r>
              <a:rPr lang="zh-CN" altLang="en-US" smtClean="0"/>
              <a:t>检索</a:t>
            </a:r>
          </a:p>
        </p:txBody>
      </p:sp>
      <p:sp>
        <p:nvSpPr>
          <p:cNvPr id="29698" name="矩形 3"/>
          <p:cNvSpPr>
            <a:spLocks noChangeArrowheads="1"/>
          </p:cNvSpPr>
          <p:nvPr/>
        </p:nvSpPr>
        <p:spPr bwMode="auto">
          <a:xfrm>
            <a:off x="468313" y="1196975"/>
            <a:ext cx="3729037" cy="430213"/>
          </a:xfrm>
          <a:prstGeom prst="rect">
            <a:avLst/>
          </a:prstGeom>
          <a:noFill/>
          <a:ln w="9525">
            <a:noFill/>
            <a:miter lim="800000"/>
            <a:headEnd/>
            <a:tailEnd/>
          </a:ln>
        </p:spPr>
        <p:txBody>
          <a:bodyPr wrap="none">
            <a:spAutoFit/>
          </a:bodyPr>
          <a:lstStyle/>
          <a:p>
            <a:pPr marL="285750" indent="-285750">
              <a:buFont typeface="Arial" charset="0"/>
              <a:buChar char="•"/>
            </a:pPr>
            <a:r>
              <a:rPr lang="en-US" altLang="zh-CN" b="1">
                <a:ea typeface="微软雅黑" pitchFamily="34" charset="-122"/>
              </a:rPr>
              <a:t>2.2.4</a:t>
            </a:r>
            <a:r>
              <a:rPr lang="zh-CN" altLang="en-US" b="1">
                <a:ea typeface="微软雅黑" pitchFamily="34" charset="-122"/>
              </a:rPr>
              <a:t>检索结果处理：</a:t>
            </a:r>
            <a:r>
              <a:rPr lang="zh-CN" altLang="en-US" sz="2200" b="1">
                <a:solidFill>
                  <a:srgbClr val="FF0000"/>
                </a:solidFill>
                <a:ea typeface="微软雅黑" pitchFamily="34" charset="-122"/>
              </a:rPr>
              <a:t>文献导出</a:t>
            </a:r>
            <a:endParaRPr lang="en-US" altLang="zh-CN" sz="2200" b="1">
              <a:solidFill>
                <a:srgbClr val="FF0000"/>
              </a:solidFill>
              <a:ea typeface="微软雅黑" pitchFamily="34" charset="-122"/>
            </a:endParaRPr>
          </a:p>
        </p:txBody>
      </p:sp>
      <p:pic>
        <p:nvPicPr>
          <p:cNvPr id="29699" name="图片 4"/>
          <p:cNvPicPr>
            <a:picLocks noChangeAspect="1" noChangeArrowheads="1"/>
          </p:cNvPicPr>
          <p:nvPr/>
        </p:nvPicPr>
        <p:blipFill>
          <a:blip r:embed="rId2"/>
          <a:srcRect/>
          <a:stretch>
            <a:fillRect/>
          </a:stretch>
        </p:blipFill>
        <p:spPr bwMode="auto">
          <a:xfrm>
            <a:off x="309563" y="3248025"/>
            <a:ext cx="5775325" cy="3494088"/>
          </a:xfrm>
          <a:prstGeom prst="rect">
            <a:avLst/>
          </a:prstGeom>
          <a:noFill/>
          <a:ln w="9525">
            <a:noFill/>
            <a:miter lim="800000"/>
            <a:headEnd/>
            <a:tailEnd/>
          </a:ln>
        </p:spPr>
      </p:pic>
      <p:pic>
        <p:nvPicPr>
          <p:cNvPr id="29700" name="图片 5"/>
          <p:cNvPicPr>
            <a:picLocks noChangeAspect="1" noChangeArrowheads="1"/>
          </p:cNvPicPr>
          <p:nvPr/>
        </p:nvPicPr>
        <p:blipFill>
          <a:blip r:embed="rId3"/>
          <a:srcRect/>
          <a:stretch>
            <a:fillRect/>
          </a:stretch>
        </p:blipFill>
        <p:spPr bwMode="auto">
          <a:xfrm>
            <a:off x="307975" y="1787525"/>
            <a:ext cx="8656638" cy="1557338"/>
          </a:xfrm>
          <a:prstGeom prst="rect">
            <a:avLst/>
          </a:prstGeom>
          <a:noFill/>
          <a:ln w="9525">
            <a:noFill/>
            <a:miter lim="800000"/>
            <a:headEnd/>
            <a:tailEnd/>
          </a:ln>
        </p:spPr>
      </p:pic>
      <p:sp>
        <p:nvSpPr>
          <p:cNvPr id="7" name="矩形 6"/>
          <p:cNvSpPr/>
          <p:nvPr/>
        </p:nvSpPr>
        <p:spPr>
          <a:xfrm>
            <a:off x="1069975" y="3168650"/>
            <a:ext cx="428625" cy="13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a:p>
        </p:txBody>
      </p:sp>
      <p:sp>
        <p:nvSpPr>
          <p:cNvPr id="8" name="矩形标注 7"/>
          <p:cNvSpPr/>
          <p:nvPr/>
        </p:nvSpPr>
        <p:spPr>
          <a:xfrm>
            <a:off x="1763713" y="2289175"/>
            <a:ext cx="3960812" cy="552450"/>
          </a:xfrm>
          <a:prstGeom prst="wedgeRectCallout">
            <a:avLst>
              <a:gd name="adj1" fmla="val -58806"/>
              <a:gd name="adj2" fmla="val 9565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sz="1600" kern="100">
                <a:solidFill>
                  <a:srgbClr val="FF0000"/>
                </a:solidFill>
                <a:effectLst>
                  <a:outerShdw blurRad="38100" dist="38100" dir="2700000" algn="tl">
                    <a:srgbClr val="000000">
                      <a:alpha val="43137"/>
                    </a:srgbClr>
                  </a:outerShdw>
                </a:effectLst>
                <a:ea typeface="宋体"/>
                <a:cs typeface="Times New Roman"/>
              </a:rPr>
              <a:t>可对所选文献检索式导出并保存到本地磁盘文件夹</a:t>
            </a:r>
          </a:p>
        </p:txBody>
      </p:sp>
      <p:sp>
        <p:nvSpPr>
          <p:cNvPr id="9" name="矩形 8"/>
          <p:cNvSpPr/>
          <p:nvPr/>
        </p:nvSpPr>
        <p:spPr>
          <a:xfrm>
            <a:off x="366713" y="3584575"/>
            <a:ext cx="1000125" cy="2390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a:p>
        </p:txBody>
      </p:sp>
      <p:sp>
        <p:nvSpPr>
          <p:cNvPr id="10" name="矩形标注 9"/>
          <p:cNvSpPr/>
          <p:nvPr/>
        </p:nvSpPr>
        <p:spPr>
          <a:xfrm>
            <a:off x="1366838" y="4232275"/>
            <a:ext cx="4357687" cy="552450"/>
          </a:xfrm>
          <a:prstGeom prst="wedgeRectCallout">
            <a:avLst>
              <a:gd name="adj1" fmla="val -57240"/>
              <a:gd name="adj2" fmla="val 3260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kern="100">
                <a:solidFill>
                  <a:srgbClr val="FF0000"/>
                </a:solidFill>
                <a:effectLst>
                  <a:outerShdw blurRad="38100" dist="38100" dir="2700000" algn="tl">
                    <a:srgbClr val="000000">
                      <a:alpha val="43137"/>
                    </a:srgbClr>
                  </a:outerShdw>
                </a:effectLst>
                <a:ea typeface="宋体"/>
                <a:cs typeface="Times New Roman"/>
              </a:rPr>
              <a:t>CNKIE-Learning</a:t>
            </a:r>
            <a:r>
              <a:rPr lang="zh-CN" sz="1400" kern="100">
                <a:solidFill>
                  <a:srgbClr val="FF0000"/>
                </a:solidFill>
                <a:effectLst>
                  <a:outerShdw blurRad="38100" dist="38100" dir="2700000" algn="tl">
                    <a:srgbClr val="000000">
                      <a:alpha val="43137"/>
                    </a:srgbClr>
                  </a:outerShdw>
                </a:effectLst>
                <a:ea typeface="宋体"/>
                <a:cs typeface="Times New Roman"/>
              </a:rPr>
              <a:t>，可实现文献批量下载，阅读，记录文献笔记，辅助写作，投稿</a:t>
            </a:r>
          </a:p>
        </p:txBody>
      </p:sp>
      <p:sp>
        <p:nvSpPr>
          <p:cNvPr id="29705" name="TextBox 10"/>
          <p:cNvSpPr txBox="1">
            <a:spLocks noChangeArrowheads="1"/>
          </p:cNvSpPr>
          <p:nvPr/>
        </p:nvSpPr>
        <p:spPr bwMode="auto">
          <a:xfrm>
            <a:off x="6227763" y="4797425"/>
            <a:ext cx="2736850" cy="646113"/>
          </a:xfrm>
          <a:prstGeom prst="rect">
            <a:avLst/>
          </a:prstGeom>
          <a:solidFill>
            <a:schemeClr val="bg1"/>
          </a:solidFill>
          <a:ln w="9525">
            <a:noFill/>
            <a:miter lim="800000"/>
            <a:headEnd/>
            <a:tailEnd/>
          </a:ln>
        </p:spPr>
        <p:txBody>
          <a:bodyPr>
            <a:spAutoFit/>
          </a:bodyPr>
          <a:lstStyle/>
          <a:p>
            <a:r>
              <a:rPr lang="zh-CN" altLang="en-US">
                <a:solidFill>
                  <a:srgbClr val="FF0000"/>
                </a:solidFill>
                <a:ea typeface="微软雅黑" pitchFamily="34" charset="-122"/>
              </a:rPr>
              <a:t>后面会详细介绍</a:t>
            </a:r>
            <a:r>
              <a:rPr lang="en-US" altLang="zh-CN">
                <a:solidFill>
                  <a:srgbClr val="FF0000"/>
                </a:solidFill>
                <a:ea typeface="微软雅黑" pitchFamily="34" charset="-122"/>
              </a:rPr>
              <a:t>E-lerning</a:t>
            </a:r>
            <a:r>
              <a:rPr lang="zh-CN" altLang="en-US">
                <a:solidFill>
                  <a:srgbClr val="FF0000"/>
                </a:solidFill>
                <a:ea typeface="微软雅黑" pitchFamily="34" charset="-122"/>
              </a:rPr>
              <a:t>工具的使用</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2"/>
          <p:cNvSpPr>
            <a:spLocks noGrp="1"/>
          </p:cNvSpPr>
          <p:nvPr>
            <p:ph type="title"/>
          </p:nvPr>
        </p:nvSpPr>
        <p:spPr>
          <a:xfrm>
            <a:off x="457200" y="274638"/>
            <a:ext cx="8229600" cy="541337"/>
          </a:xfrm>
        </p:spPr>
        <p:txBody>
          <a:bodyPr/>
          <a:lstStyle/>
          <a:p>
            <a:r>
              <a:rPr lang="zh-CN" altLang="en-US" smtClean="0"/>
              <a:t>三、</a:t>
            </a:r>
            <a:r>
              <a:rPr lang="en-US" altLang="zh-CN" smtClean="0"/>
              <a:t>KDN</a:t>
            </a:r>
            <a:r>
              <a:rPr lang="zh-CN" altLang="en-US" smtClean="0"/>
              <a:t>使用指南</a:t>
            </a:r>
            <a:r>
              <a:rPr lang="en-US" altLang="zh-CN" smtClean="0"/>
              <a:t>-</a:t>
            </a:r>
            <a:r>
              <a:rPr lang="zh-CN" altLang="en-US" smtClean="0"/>
              <a:t>下载</a:t>
            </a:r>
          </a:p>
        </p:txBody>
      </p:sp>
      <p:sp>
        <p:nvSpPr>
          <p:cNvPr id="30722" name="TextBox 3"/>
          <p:cNvSpPr txBox="1">
            <a:spLocks noChangeArrowheads="1"/>
          </p:cNvSpPr>
          <p:nvPr/>
        </p:nvSpPr>
        <p:spPr bwMode="auto">
          <a:xfrm>
            <a:off x="34925" y="1196975"/>
            <a:ext cx="9001125" cy="1200150"/>
          </a:xfrm>
          <a:prstGeom prst="rect">
            <a:avLst/>
          </a:prstGeom>
          <a:noFill/>
          <a:ln w="9525">
            <a:noFill/>
            <a:miter lim="800000"/>
            <a:headEnd/>
            <a:tailEnd/>
          </a:ln>
        </p:spPr>
        <p:txBody>
          <a:bodyPr>
            <a:spAutoFit/>
          </a:bodyPr>
          <a:lstStyle/>
          <a:p>
            <a:r>
              <a:rPr lang="zh-CN" altLang="en-US">
                <a:ea typeface="微软雅黑" pitchFamily="34" charset="-122"/>
              </a:rPr>
              <a:t>      检索是为查全查准而做的基本工作，找到有帮助的文章后，需要将文章下载进行深入阅读。</a:t>
            </a:r>
            <a:r>
              <a:rPr lang="en-US" altLang="zh-CN">
                <a:ea typeface="微软雅黑" pitchFamily="34" charset="-122"/>
              </a:rPr>
              <a:t>CNKI</a:t>
            </a:r>
            <a:r>
              <a:rPr lang="zh-CN" altLang="en-US">
                <a:ea typeface="微软雅黑" pitchFamily="34" charset="-122"/>
              </a:rPr>
              <a:t>提供两种下载格式，</a:t>
            </a:r>
            <a:r>
              <a:rPr lang="en-US" altLang="zh-CN">
                <a:ea typeface="微软雅黑" pitchFamily="34" charset="-122"/>
              </a:rPr>
              <a:t>CAJ</a:t>
            </a:r>
            <a:r>
              <a:rPr lang="zh-CN" altLang="en-US">
                <a:ea typeface="微软雅黑" pitchFamily="34" charset="-122"/>
              </a:rPr>
              <a:t>和</a:t>
            </a:r>
            <a:r>
              <a:rPr lang="en-US" altLang="zh-CN">
                <a:ea typeface="微软雅黑" pitchFamily="34" charset="-122"/>
              </a:rPr>
              <a:t>PDF</a:t>
            </a:r>
            <a:r>
              <a:rPr lang="zh-CN" altLang="en-US">
                <a:ea typeface="微软雅黑" pitchFamily="34" charset="-122"/>
              </a:rPr>
              <a:t>。在下载之前必须先安装这两种浏览器中一种。</a:t>
            </a:r>
            <a:r>
              <a:rPr lang="en-US" altLang="zh-CN">
                <a:ea typeface="微软雅黑" pitchFamily="34" charset="-122"/>
              </a:rPr>
              <a:t>CAJ</a:t>
            </a:r>
            <a:r>
              <a:rPr lang="zh-CN" altLang="en-US">
                <a:ea typeface="微软雅黑" pitchFamily="34" charset="-122"/>
              </a:rPr>
              <a:t>浏览器是</a:t>
            </a:r>
            <a:r>
              <a:rPr lang="en-US" altLang="zh-CN">
                <a:ea typeface="微软雅黑" pitchFamily="34" charset="-122"/>
              </a:rPr>
              <a:t>CNKI</a:t>
            </a:r>
            <a:r>
              <a:rPr lang="zh-CN" altLang="en-US">
                <a:ea typeface="微软雅黑" pitchFamily="34" charset="-122"/>
              </a:rPr>
              <a:t>自主研发的浏览器，有很多个性化功能对深入阅读文章有很大辅助作用。</a:t>
            </a:r>
          </a:p>
        </p:txBody>
      </p:sp>
      <p:sp>
        <p:nvSpPr>
          <p:cNvPr id="30723" name="TextBox 4"/>
          <p:cNvSpPr txBox="1">
            <a:spLocks noChangeArrowheads="1"/>
          </p:cNvSpPr>
          <p:nvPr/>
        </p:nvSpPr>
        <p:spPr bwMode="auto">
          <a:xfrm>
            <a:off x="539750" y="2349500"/>
            <a:ext cx="3146425" cy="368300"/>
          </a:xfrm>
          <a:prstGeom prst="rect">
            <a:avLst/>
          </a:prstGeom>
          <a:noFill/>
          <a:ln w="9525">
            <a:noFill/>
            <a:miter lim="800000"/>
            <a:headEnd/>
            <a:tailEnd/>
          </a:ln>
        </p:spPr>
        <p:txBody>
          <a:bodyPr wrap="none">
            <a:spAutoFit/>
          </a:bodyPr>
          <a:lstStyle/>
          <a:p>
            <a:r>
              <a:rPr lang="en-US" altLang="zh-CN" b="1">
                <a:solidFill>
                  <a:srgbClr val="FF0000"/>
                </a:solidFill>
                <a:ea typeface="微软雅黑" pitchFamily="34" charset="-122"/>
              </a:rPr>
              <a:t>3.1</a:t>
            </a:r>
            <a:r>
              <a:rPr lang="zh-CN" altLang="en-US" b="1">
                <a:solidFill>
                  <a:srgbClr val="FF0000"/>
                </a:solidFill>
                <a:ea typeface="微软雅黑" pitchFamily="34" charset="-122"/>
              </a:rPr>
              <a:t>  </a:t>
            </a:r>
            <a:r>
              <a:rPr lang="en-US" altLang="zh-CN" b="1">
                <a:solidFill>
                  <a:srgbClr val="FF0000"/>
                </a:solidFill>
                <a:ea typeface="微软雅黑" pitchFamily="34" charset="-122"/>
              </a:rPr>
              <a:t>CAJ</a:t>
            </a:r>
            <a:r>
              <a:rPr lang="zh-CN" altLang="en-US" b="1">
                <a:solidFill>
                  <a:srgbClr val="FF0000"/>
                </a:solidFill>
                <a:ea typeface="微软雅黑" pitchFamily="34" charset="-122"/>
              </a:rPr>
              <a:t>浏览器的下载和安装</a:t>
            </a:r>
          </a:p>
        </p:txBody>
      </p:sp>
      <p:sp>
        <p:nvSpPr>
          <p:cNvPr id="6" name="矩形 5"/>
          <p:cNvSpPr/>
          <p:nvPr/>
        </p:nvSpPr>
        <p:spPr>
          <a:xfrm>
            <a:off x="8388350" y="3917950"/>
            <a:ext cx="446088" cy="215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 name="组合 7"/>
          <p:cNvGrpSpPr>
            <a:grpSpLocks/>
          </p:cNvGrpSpPr>
          <p:nvPr/>
        </p:nvGrpSpPr>
        <p:grpSpPr bwMode="auto">
          <a:xfrm>
            <a:off x="166688" y="2790825"/>
            <a:ext cx="8739187" cy="1589088"/>
            <a:chOff x="166049" y="2791595"/>
            <a:chExt cx="8739895" cy="1588274"/>
          </a:xfrm>
        </p:grpSpPr>
        <p:pic>
          <p:nvPicPr>
            <p:cNvPr id="30739" name="Picture 2"/>
            <p:cNvPicPr>
              <a:picLocks noChangeAspect="1" noChangeArrowheads="1"/>
            </p:cNvPicPr>
            <p:nvPr/>
          </p:nvPicPr>
          <p:blipFill>
            <a:blip r:embed="rId2"/>
            <a:srcRect/>
            <a:stretch>
              <a:fillRect/>
            </a:stretch>
          </p:blipFill>
          <p:spPr bwMode="auto">
            <a:xfrm>
              <a:off x="166049" y="2791595"/>
              <a:ext cx="8739895" cy="1588274"/>
            </a:xfrm>
            <a:prstGeom prst="rect">
              <a:avLst/>
            </a:prstGeom>
            <a:noFill/>
            <a:ln w="9525">
              <a:noFill/>
              <a:miter lim="800000"/>
              <a:headEnd/>
              <a:tailEnd/>
            </a:ln>
          </p:spPr>
        </p:pic>
        <p:sp>
          <p:nvSpPr>
            <p:cNvPr id="7" name="线形标注 1 6"/>
            <p:cNvSpPr/>
            <p:nvPr/>
          </p:nvSpPr>
          <p:spPr>
            <a:xfrm flipH="1">
              <a:off x="4787635" y="3069266"/>
              <a:ext cx="2521154" cy="848877"/>
            </a:xfrm>
            <a:prstGeom prst="borderCallout1">
              <a:avLst>
                <a:gd name="adj1" fmla="val 18750"/>
                <a:gd name="adj2" fmla="val -8333"/>
                <a:gd name="adj3" fmla="val 98832"/>
                <a:gd name="adj4" fmla="val -4213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rgbClr val="FF0000"/>
                  </a:solidFill>
                </a:rPr>
                <a:t>1.</a:t>
              </a:r>
              <a:r>
                <a:rPr lang="zh-CN" altLang="en-US" dirty="0">
                  <a:solidFill>
                    <a:srgbClr val="FF0000"/>
                  </a:solidFill>
                </a:rPr>
                <a:t>进入中心网站主页，从此处进入下载页面</a:t>
              </a:r>
              <a:endParaRPr lang="zh-CN" altLang="en-US" dirty="0">
                <a:solidFill>
                  <a:srgbClr val="FF0000"/>
                </a:solidFill>
              </a:endParaRPr>
            </a:p>
          </p:txBody>
        </p:sp>
      </p:grpSp>
      <p:grpSp>
        <p:nvGrpSpPr>
          <p:cNvPr id="11" name="组合 10"/>
          <p:cNvGrpSpPr>
            <a:grpSpLocks/>
          </p:cNvGrpSpPr>
          <p:nvPr/>
        </p:nvGrpSpPr>
        <p:grpSpPr bwMode="auto">
          <a:xfrm>
            <a:off x="25400" y="3419475"/>
            <a:ext cx="9010650" cy="2686050"/>
            <a:chOff x="25525" y="3419542"/>
            <a:chExt cx="9010972" cy="2685270"/>
          </a:xfrm>
        </p:grpSpPr>
        <p:pic>
          <p:nvPicPr>
            <p:cNvPr id="30737" name="Picture 3"/>
            <p:cNvPicPr>
              <a:picLocks noChangeAspect="1" noChangeArrowheads="1"/>
            </p:cNvPicPr>
            <p:nvPr/>
          </p:nvPicPr>
          <p:blipFill>
            <a:blip r:embed="rId3"/>
            <a:srcRect/>
            <a:stretch>
              <a:fillRect/>
            </a:stretch>
          </p:blipFill>
          <p:spPr bwMode="auto">
            <a:xfrm>
              <a:off x="25525" y="3419542"/>
              <a:ext cx="9010972" cy="2685270"/>
            </a:xfrm>
            <a:prstGeom prst="rect">
              <a:avLst/>
            </a:prstGeom>
            <a:noFill/>
            <a:ln w="9525">
              <a:noFill/>
              <a:miter lim="800000"/>
              <a:headEnd/>
              <a:tailEnd/>
            </a:ln>
          </p:spPr>
        </p:pic>
        <p:sp>
          <p:nvSpPr>
            <p:cNvPr id="10" name="线形标注 1 9"/>
            <p:cNvSpPr/>
            <p:nvPr/>
          </p:nvSpPr>
          <p:spPr>
            <a:xfrm flipH="1">
              <a:off x="4788195" y="4762177"/>
              <a:ext cx="2160665" cy="806216"/>
            </a:xfrm>
            <a:prstGeom prst="borderCallout1">
              <a:avLst>
                <a:gd name="adj1" fmla="val 18750"/>
                <a:gd name="adj2" fmla="val -8333"/>
                <a:gd name="adj3" fmla="val 86886"/>
                <a:gd name="adj4" fmla="val -3151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rgbClr val="FF0000"/>
                  </a:solidFill>
                </a:rPr>
                <a:t>2</a:t>
              </a:r>
              <a:r>
                <a:rPr lang="zh-CN" altLang="en-US" dirty="0">
                  <a:solidFill>
                    <a:srgbClr val="FF0000"/>
                  </a:solidFill>
                </a:rPr>
                <a:t>、点击本地下载</a:t>
              </a:r>
              <a:endParaRPr lang="zh-CN" altLang="en-US" dirty="0">
                <a:solidFill>
                  <a:srgbClr val="FF0000"/>
                </a:solidFill>
              </a:endParaRPr>
            </a:p>
          </p:txBody>
        </p:sp>
      </p:grpSp>
      <p:grpSp>
        <p:nvGrpSpPr>
          <p:cNvPr id="13" name="组合 12"/>
          <p:cNvGrpSpPr>
            <a:grpSpLocks/>
          </p:cNvGrpSpPr>
          <p:nvPr/>
        </p:nvGrpSpPr>
        <p:grpSpPr bwMode="auto">
          <a:xfrm>
            <a:off x="2112963" y="2790825"/>
            <a:ext cx="6419850" cy="3706813"/>
            <a:chOff x="2113059" y="2791595"/>
            <a:chExt cx="6420408" cy="3705310"/>
          </a:xfrm>
        </p:grpSpPr>
        <p:pic>
          <p:nvPicPr>
            <p:cNvPr id="30735" name="Picture 4"/>
            <p:cNvPicPr>
              <a:picLocks noChangeAspect="1" noChangeArrowheads="1"/>
            </p:cNvPicPr>
            <p:nvPr/>
          </p:nvPicPr>
          <p:blipFill>
            <a:blip r:embed="rId4"/>
            <a:srcRect/>
            <a:stretch>
              <a:fillRect/>
            </a:stretch>
          </p:blipFill>
          <p:spPr bwMode="auto">
            <a:xfrm>
              <a:off x="2113059" y="2791595"/>
              <a:ext cx="6420408" cy="3705310"/>
            </a:xfrm>
            <a:prstGeom prst="rect">
              <a:avLst/>
            </a:prstGeom>
            <a:noFill/>
            <a:ln w="9525">
              <a:noFill/>
              <a:miter lim="800000"/>
              <a:headEnd/>
              <a:tailEnd/>
            </a:ln>
          </p:spPr>
        </p:pic>
        <p:sp>
          <p:nvSpPr>
            <p:cNvPr id="12" name="线形标注 1 11"/>
            <p:cNvSpPr/>
            <p:nvPr/>
          </p:nvSpPr>
          <p:spPr>
            <a:xfrm flipH="1">
              <a:off x="3419685" y="3585023"/>
              <a:ext cx="3311813" cy="1060020"/>
            </a:xfrm>
            <a:prstGeom prst="borderCallout1">
              <a:avLst>
                <a:gd name="adj1" fmla="val 79082"/>
                <a:gd name="adj2" fmla="val -1831"/>
                <a:gd name="adj3" fmla="val 122934"/>
                <a:gd name="adj4" fmla="val -1678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dirty="0">
                  <a:solidFill>
                    <a:srgbClr val="FF0000"/>
                  </a:solidFill>
                </a:rPr>
                <a:t>3</a:t>
              </a:r>
              <a:r>
                <a:rPr lang="zh-CN" altLang="en-US" dirty="0">
                  <a:solidFill>
                    <a:srgbClr val="FF0000"/>
                  </a:solidFill>
                </a:rPr>
                <a:t>、在此页面可以详细了解</a:t>
              </a:r>
              <a:r>
                <a:rPr lang="en-US" altLang="zh-CN" dirty="0">
                  <a:solidFill>
                    <a:srgbClr val="FF0000"/>
                  </a:solidFill>
                </a:rPr>
                <a:t>CAJ</a:t>
              </a:r>
              <a:r>
                <a:rPr lang="zh-CN" altLang="en-US" dirty="0">
                  <a:solidFill>
                    <a:srgbClr val="FF0000"/>
                  </a:solidFill>
                </a:rPr>
                <a:t>浏览器的功能和使用指南，最后点击下载最新版本</a:t>
              </a:r>
              <a:endParaRPr lang="zh-CN" altLang="en-US" dirty="0">
                <a:solidFill>
                  <a:srgbClr val="FF0000"/>
                </a:solidFill>
              </a:endParaRPr>
            </a:p>
          </p:txBody>
        </p:sp>
      </p:grpSp>
      <p:grpSp>
        <p:nvGrpSpPr>
          <p:cNvPr id="15" name="组合 14"/>
          <p:cNvGrpSpPr>
            <a:grpSpLocks/>
          </p:cNvGrpSpPr>
          <p:nvPr/>
        </p:nvGrpSpPr>
        <p:grpSpPr bwMode="auto">
          <a:xfrm>
            <a:off x="2700338" y="3367088"/>
            <a:ext cx="4752975" cy="2790825"/>
            <a:chOff x="2946775" y="3366764"/>
            <a:chExt cx="4752975" cy="2790825"/>
          </a:xfrm>
        </p:grpSpPr>
        <p:pic>
          <p:nvPicPr>
            <p:cNvPr id="30733" name="Picture 5"/>
            <p:cNvPicPr>
              <a:picLocks noChangeAspect="1" noChangeArrowheads="1"/>
            </p:cNvPicPr>
            <p:nvPr/>
          </p:nvPicPr>
          <p:blipFill>
            <a:blip r:embed="rId5"/>
            <a:srcRect/>
            <a:stretch>
              <a:fillRect/>
            </a:stretch>
          </p:blipFill>
          <p:spPr bwMode="auto">
            <a:xfrm>
              <a:off x="2946775" y="3366764"/>
              <a:ext cx="4752975" cy="2790825"/>
            </a:xfrm>
            <a:prstGeom prst="rect">
              <a:avLst/>
            </a:prstGeom>
            <a:noFill/>
            <a:ln w="9525">
              <a:noFill/>
              <a:miter lim="800000"/>
              <a:headEnd/>
              <a:tailEnd/>
            </a:ln>
          </p:spPr>
        </p:pic>
        <p:sp>
          <p:nvSpPr>
            <p:cNvPr id="30734" name="TextBox 13"/>
            <p:cNvSpPr txBox="1">
              <a:spLocks noChangeArrowheads="1"/>
            </p:cNvSpPr>
            <p:nvPr/>
          </p:nvSpPr>
          <p:spPr bwMode="auto">
            <a:xfrm>
              <a:off x="3100675" y="5373216"/>
              <a:ext cx="4599075" cy="523220"/>
            </a:xfrm>
            <a:prstGeom prst="rect">
              <a:avLst/>
            </a:prstGeom>
            <a:noFill/>
            <a:ln w="9525">
              <a:noFill/>
              <a:miter lim="800000"/>
              <a:headEnd/>
              <a:tailEnd/>
            </a:ln>
          </p:spPr>
          <p:txBody>
            <a:bodyPr>
              <a:spAutoFit/>
            </a:bodyPr>
            <a:lstStyle/>
            <a:p>
              <a:r>
                <a:rPr lang="en-US" altLang="zh-CN" sz="1400" b="1">
                  <a:solidFill>
                    <a:srgbClr val="FF0000"/>
                  </a:solidFill>
                  <a:ea typeface="微软雅黑" pitchFamily="34" charset="-122"/>
                </a:rPr>
                <a:t>4.</a:t>
              </a:r>
              <a:r>
                <a:rPr lang="zh-CN" altLang="en-US" sz="1400" b="1">
                  <a:solidFill>
                    <a:srgbClr val="FF0000"/>
                  </a:solidFill>
                  <a:ea typeface="微软雅黑" pitchFamily="34" charset="-122"/>
                </a:rPr>
                <a:t>下载到本地，双击</a:t>
              </a:r>
              <a:r>
                <a:rPr lang="en-US" altLang="zh-CN" sz="1400" b="1">
                  <a:solidFill>
                    <a:srgbClr val="FF0000"/>
                  </a:solidFill>
                  <a:ea typeface="微软雅黑" pitchFamily="34" charset="-122"/>
                </a:rPr>
                <a:t>CAJViewer7.2……</a:t>
              </a:r>
              <a:r>
                <a:rPr lang="zh-CN" altLang="en-US" sz="1400" b="1">
                  <a:solidFill>
                    <a:srgbClr val="FF0000"/>
                  </a:solidFill>
                  <a:ea typeface="微软雅黑" pitchFamily="34" charset="-122"/>
                </a:rPr>
                <a:t>开始安装，根据提示，一步步安装完成</a:t>
              </a:r>
            </a:p>
          </p:txBody>
        </p:sp>
      </p:grpSp>
      <p:pic>
        <p:nvPicPr>
          <p:cNvPr id="4102" name="Picture 6"/>
          <p:cNvPicPr>
            <a:picLocks noChangeAspect="1" noChangeArrowheads="1"/>
          </p:cNvPicPr>
          <p:nvPr/>
        </p:nvPicPr>
        <p:blipFill>
          <a:blip r:embed="rId6"/>
          <a:srcRect/>
          <a:stretch>
            <a:fillRect/>
          </a:stretch>
        </p:blipFill>
        <p:spPr bwMode="auto">
          <a:xfrm>
            <a:off x="3332163" y="2819400"/>
            <a:ext cx="4848225" cy="3752850"/>
          </a:xfrm>
          <a:prstGeom prst="rect">
            <a:avLst/>
          </a:prstGeom>
          <a:noFill/>
          <a:ln w="9525">
            <a:noFill/>
            <a:miter lim="800000"/>
            <a:headEnd/>
            <a:tailEnd/>
          </a:ln>
        </p:spPr>
      </p:pic>
      <p:grpSp>
        <p:nvGrpSpPr>
          <p:cNvPr id="17" name="组合 16"/>
          <p:cNvGrpSpPr>
            <a:grpSpLocks/>
          </p:cNvGrpSpPr>
          <p:nvPr/>
        </p:nvGrpSpPr>
        <p:grpSpPr bwMode="auto">
          <a:xfrm>
            <a:off x="1306513" y="2762250"/>
            <a:ext cx="7693025" cy="4095750"/>
            <a:chOff x="1307235" y="2763020"/>
            <a:chExt cx="7691539" cy="4094980"/>
          </a:xfrm>
        </p:grpSpPr>
        <p:pic>
          <p:nvPicPr>
            <p:cNvPr id="30731" name="Picture 7"/>
            <p:cNvPicPr>
              <a:picLocks noChangeAspect="1" noChangeArrowheads="1"/>
            </p:cNvPicPr>
            <p:nvPr/>
          </p:nvPicPr>
          <p:blipFill>
            <a:blip r:embed="rId7"/>
            <a:srcRect/>
            <a:stretch>
              <a:fillRect/>
            </a:stretch>
          </p:blipFill>
          <p:spPr bwMode="auto">
            <a:xfrm>
              <a:off x="1307235" y="2763020"/>
              <a:ext cx="7691539" cy="4094980"/>
            </a:xfrm>
            <a:prstGeom prst="rect">
              <a:avLst/>
            </a:prstGeom>
            <a:noFill/>
            <a:ln w="9525">
              <a:noFill/>
              <a:miter lim="800000"/>
              <a:headEnd/>
              <a:tailEnd/>
            </a:ln>
          </p:spPr>
        </p:pic>
        <p:sp>
          <p:nvSpPr>
            <p:cNvPr id="16" name="矩形 15"/>
            <p:cNvSpPr/>
            <p:nvPr/>
          </p:nvSpPr>
          <p:spPr>
            <a:xfrm>
              <a:off x="2853161" y="4115316"/>
              <a:ext cx="2726798" cy="64757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dirty="0">
                  <a:solidFill>
                    <a:srgbClr val="FF0000"/>
                  </a:solidFill>
                </a:rPr>
                <a:t>6.</a:t>
              </a:r>
              <a:r>
                <a:rPr lang="zh-CN" altLang="en-US" dirty="0">
                  <a:solidFill>
                    <a:srgbClr val="FF0000"/>
                  </a:solidFill>
                </a:rPr>
                <a:t>安装完成后，打开的</a:t>
              </a:r>
              <a:r>
                <a:rPr lang="en-US" altLang="zh-CN" dirty="0">
                  <a:solidFill>
                    <a:srgbClr val="FF0000"/>
                  </a:solidFill>
                </a:rPr>
                <a:t>CAJ</a:t>
              </a:r>
              <a:r>
                <a:rPr lang="zh-CN" altLang="en-US" dirty="0">
                  <a:solidFill>
                    <a:srgbClr val="FF0000"/>
                  </a:solidFill>
                </a:rPr>
                <a:t>浏览器界面</a:t>
              </a:r>
              <a:endParaRPr lang="zh-CN" altLang="en-US"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02"/>
                                        </p:tgtEl>
                                        <p:attrNameLst>
                                          <p:attrName>style.visibility</p:attrName>
                                        </p:attrNameLst>
                                      </p:cBhvr>
                                      <p:to>
                                        <p:strVal val="visible"/>
                                      </p:to>
                                    </p:set>
                                    <p:anim calcmode="lin" valueType="num">
                                      <p:cBhvr additive="base">
                                        <p:cTn id="31" dur="500" fill="hold"/>
                                        <p:tgtEl>
                                          <p:spTgt spid="4102"/>
                                        </p:tgtEl>
                                        <p:attrNameLst>
                                          <p:attrName>ppt_x</p:attrName>
                                        </p:attrNameLst>
                                      </p:cBhvr>
                                      <p:tavLst>
                                        <p:tav tm="0">
                                          <p:val>
                                            <p:strVal val="#ppt_x"/>
                                          </p:val>
                                        </p:tav>
                                        <p:tav tm="100000">
                                          <p:val>
                                            <p:strVal val="#ppt_x"/>
                                          </p:val>
                                        </p:tav>
                                      </p:tavLst>
                                    </p:anim>
                                    <p:anim calcmode="lin" valueType="num">
                                      <p:cBhvr additive="base">
                                        <p:cTn id="32"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2"/>
          <p:cNvSpPr>
            <a:spLocks noGrp="1"/>
          </p:cNvSpPr>
          <p:nvPr>
            <p:ph type="title"/>
          </p:nvPr>
        </p:nvSpPr>
        <p:spPr>
          <a:xfrm>
            <a:off x="457200" y="274638"/>
            <a:ext cx="8229600" cy="541337"/>
          </a:xfrm>
        </p:spPr>
        <p:txBody>
          <a:bodyPr/>
          <a:lstStyle/>
          <a:p>
            <a:r>
              <a:rPr lang="zh-CN" altLang="en-US" smtClean="0"/>
              <a:t>三、</a:t>
            </a:r>
            <a:r>
              <a:rPr lang="en-US" altLang="zh-CN" smtClean="0"/>
              <a:t> KNS6.5</a:t>
            </a:r>
            <a:r>
              <a:rPr lang="zh-CN" altLang="en-US" smtClean="0"/>
              <a:t>平台使用指南</a:t>
            </a:r>
            <a:r>
              <a:rPr lang="en-US" altLang="zh-CN" smtClean="0"/>
              <a:t>-</a:t>
            </a:r>
            <a:r>
              <a:rPr lang="zh-CN" altLang="en-US" smtClean="0"/>
              <a:t>下载</a:t>
            </a:r>
          </a:p>
        </p:txBody>
      </p:sp>
      <p:sp>
        <p:nvSpPr>
          <p:cNvPr id="31746" name="TextBox 3"/>
          <p:cNvSpPr txBox="1">
            <a:spLocks noChangeArrowheads="1"/>
          </p:cNvSpPr>
          <p:nvPr/>
        </p:nvSpPr>
        <p:spPr bwMode="auto">
          <a:xfrm>
            <a:off x="419100" y="1196975"/>
            <a:ext cx="5478463" cy="430213"/>
          </a:xfrm>
          <a:prstGeom prst="rect">
            <a:avLst/>
          </a:prstGeom>
          <a:noFill/>
          <a:ln w="9525">
            <a:noFill/>
            <a:miter lim="800000"/>
            <a:headEnd/>
            <a:tailEnd/>
          </a:ln>
        </p:spPr>
        <p:txBody>
          <a:bodyPr wrap="none">
            <a:spAutoFit/>
          </a:bodyPr>
          <a:lstStyle/>
          <a:p>
            <a:r>
              <a:rPr lang="en-US" altLang="zh-CN" sz="2200" b="1">
                <a:solidFill>
                  <a:srgbClr val="FF0000"/>
                </a:solidFill>
                <a:ea typeface="微软雅黑" pitchFamily="34" charset="-122"/>
              </a:rPr>
              <a:t>3.2</a:t>
            </a:r>
            <a:r>
              <a:rPr lang="zh-CN" altLang="en-US" sz="2200" b="1">
                <a:solidFill>
                  <a:srgbClr val="FF0000"/>
                </a:solidFill>
                <a:ea typeface="微软雅黑" pitchFamily="34" charset="-122"/>
              </a:rPr>
              <a:t>  文章下载</a:t>
            </a:r>
            <a:r>
              <a:rPr lang="en-US" altLang="zh-CN">
                <a:ea typeface="微软雅黑" pitchFamily="34" charset="-122"/>
              </a:rPr>
              <a:t>(</a:t>
            </a:r>
            <a:r>
              <a:rPr lang="zh-CN" altLang="en-US">
                <a:ea typeface="微软雅黑" pitchFamily="34" charset="-122"/>
              </a:rPr>
              <a:t>以“零件加工”为关键词检索为例</a:t>
            </a:r>
            <a:r>
              <a:rPr lang="en-US" altLang="zh-CN">
                <a:ea typeface="微软雅黑" pitchFamily="34" charset="-122"/>
              </a:rPr>
              <a:t>)</a:t>
            </a:r>
            <a:endParaRPr lang="zh-CN" altLang="en-US">
              <a:ea typeface="微软雅黑" pitchFamily="34" charset="-122"/>
            </a:endParaRPr>
          </a:p>
        </p:txBody>
      </p:sp>
      <p:pic>
        <p:nvPicPr>
          <p:cNvPr id="31747" name="Picture 2"/>
          <p:cNvPicPr>
            <a:picLocks noChangeAspect="1" noChangeArrowheads="1"/>
          </p:cNvPicPr>
          <p:nvPr/>
        </p:nvPicPr>
        <p:blipFill>
          <a:blip r:embed="rId2"/>
          <a:srcRect/>
          <a:stretch>
            <a:fillRect/>
          </a:stretch>
        </p:blipFill>
        <p:spPr bwMode="auto">
          <a:xfrm>
            <a:off x="250825" y="1727200"/>
            <a:ext cx="8569325" cy="5013325"/>
          </a:xfrm>
          <a:prstGeom prst="rect">
            <a:avLst/>
          </a:prstGeom>
          <a:noFill/>
          <a:ln w="9525">
            <a:noFill/>
            <a:miter lim="800000"/>
            <a:headEnd/>
            <a:tailEnd/>
          </a:ln>
        </p:spPr>
      </p:pic>
      <p:sp>
        <p:nvSpPr>
          <p:cNvPr id="5" name="矩形 4"/>
          <p:cNvSpPr/>
          <p:nvPr/>
        </p:nvSpPr>
        <p:spPr>
          <a:xfrm>
            <a:off x="3635375" y="4941888"/>
            <a:ext cx="649288" cy="10080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线形标注 1 5"/>
          <p:cNvSpPr/>
          <p:nvPr/>
        </p:nvSpPr>
        <p:spPr>
          <a:xfrm>
            <a:off x="4572000" y="5300663"/>
            <a:ext cx="4392613" cy="1152525"/>
          </a:xfrm>
          <a:prstGeom prst="borderCallout1">
            <a:avLst>
              <a:gd name="adj1" fmla="val 48985"/>
              <a:gd name="adj2" fmla="val 881"/>
              <a:gd name="adj3" fmla="val 7038"/>
              <a:gd name="adj4" fmla="val -728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dirty="0">
                <a:solidFill>
                  <a:srgbClr val="FF0000"/>
                </a:solidFill>
              </a:rPr>
              <a:t>在此页面会看到紫色刊名，或者文献名称后带有“优先出版”字样。紫色刊名是</a:t>
            </a:r>
            <a:r>
              <a:rPr lang="en-US" altLang="zh-CN" dirty="0">
                <a:solidFill>
                  <a:srgbClr val="FF0000"/>
                </a:solidFill>
              </a:rPr>
              <a:t>CNKI</a:t>
            </a:r>
            <a:r>
              <a:rPr lang="zh-CN" altLang="en-US" dirty="0">
                <a:solidFill>
                  <a:srgbClr val="FF0000"/>
                </a:solidFill>
              </a:rPr>
              <a:t>独家合作的期刊，优先出版是优先于纸质出版的文献。</a:t>
            </a:r>
            <a:endParaRPr lang="zh-CN" altLang="en-US" dirty="0">
              <a:solidFill>
                <a:srgbClr val="FF0000"/>
              </a:solidFill>
            </a:endParaRPr>
          </a:p>
        </p:txBody>
      </p:sp>
      <p:sp>
        <p:nvSpPr>
          <p:cNvPr id="7" name="矩形 6"/>
          <p:cNvSpPr/>
          <p:nvPr/>
        </p:nvSpPr>
        <p:spPr>
          <a:xfrm>
            <a:off x="684213" y="6308725"/>
            <a:ext cx="2016125" cy="43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线形标注 1 7"/>
          <p:cNvSpPr/>
          <p:nvPr/>
        </p:nvSpPr>
        <p:spPr>
          <a:xfrm>
            <a:off x="1258888" y="5876925"/>
            <a:ext cx="2017712" cy="431800"/>
          </a:xfrm>
          <a:prstGeom prst="borderCallout1">
            <a:avLst>
              <a:gd name="adj1" fmla="val 18750"/>
              <a:gd name="adj2" fmla="val -8333"/>
              <a:gd name="adj3" fmla="val 94583"/>
              <a:gd name="adj4" fmla="val -1673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dirty="0">
                <a:solidFill>
                  <a:srgbClr val="FF0000"/>
                </a:solidFill>
              </a:rPr>
              <a:t>比如要下载这篇文章</a:t>
            </a:r>
            <a:endParaRPr lang="zh-CN" altLang="en-US" sz="1400"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2"/>
          <p:cNvSpPr>
            <a:spLocks noGrp="1"/>
          </p:cNvSpPr>
          <p:nvPr>
            <p:ph type="title"/>
          </p:nvPr>
        </p:nvSpPr>
        <p:spPr>
          <a:xfrm>
            <a:off x="457200" y="274638"/>
            <a:ext cx="8229600" cy="541337"/>
          </a:xfrm>
        </p:spPr>
        <p:txBody>
          <a:bodyPr/>
          <a:lstStyle/>
          <a:p>
            <a:r>
              <a:rPr lang="zh-CN" altLang="en-US" smtClean="0"/>
              <a:t>三、</a:t>
            </a:r>
            <a:r>
              <a:rPr lang="en-US" altLang="zh-CN" smtClean="0"/>
              <a:t> KNS6.5</a:t>
            </a:r>
            <a:r>
              <a:rPr lang="zh-CN" altLang="en-US" smtClean="0"/>
              <a:t>平台使用指南</a:t>
            </a:r>
            <a:r>
              <a:rPr lang="en-US" altLang="zh-CN" smtClean="0"/>
              <a:t>-</a:t>
            </a:r>
            <a:r>
              <a:rPr lang="zh-CN" altLang="en-US" smtClean="0"/>
              <a:t>下载</a:t>
            </a:r>
          </a:p>
        </p:txBody>
      </p:sp>
      <p:sp>
        <p:nvSpPr>
          <p:cNvPr id="32770" name="TextBox 3"/>
          <p:cNvSpPr txBox="1">
            <a:spLocks noChangeArrowheads="1"/>
          </p:cNvSpPr>
          <p:nvPr/>
        </p:nvSpPr>
        <p:spPr bwMode="auto">
          <a:xfrm>
            <a:off x="419100" y="1196975"/>
            <a:ext cx="5478463" cy="430213"/>
          </a:xfrm>
          <a:prstGeom prst="rect">
            <a:avLst/>
          </a:prstGeom>
          <a:noFill/>
          <a:ln w="9525">
            <a:noFill/>
            <a:miter lim="800000"/>
            <a:headEnd/>
            <a:tailEnd/>
          </a:ln>
        </p:spPr>
        <p:txBody>
          <a:bodyPr wrap="none">
            <a:spAutoFit/>
          </a:bodyPr>
          <a:lstStyle/>
          <a:p>
            <a:r>
              <a:rPr lang="en-US" altLang="zh-CN" sz="2200" b="1">
                <a:solidFill>
                  <a:srgbClr val="FF0000"/>
                </a:solidFill>
                <a:ea typeface="微软雅黑" pitchFamily="34" charset="-122"/>
              </a:rPr>
              <a:t>3.2</a:t>
            </a:r>
            <a:r>
              <a:rPr lang="zh-CN" altLang="en-US" sz="2200" b="1">
                <a:solidFill>
                  <a:srgbClr val="FF0000"/>
                </a:solidFill>
                <a:ea typeface="微软雅黑" pitchFamily="34" charset="-122"/>
              </a:rPr>
              <a:t>  文章下载</a:t>
            </a:r>
            <a:r>
              <a:rPr lang="en-US" altLang="zh-CN">
                <a:ea typeface="微软雅黑" pitchFamily="34" charset="-122"/>
              </a:rPr>
              <a:t>(</a:t>
            </a:r>
            <a:r>
              <a:rPr lang="zh-CN" altLang="en-US">
                <a:ea typeface="微软雅黑" pitchFamily="34" charset="-122"/>
              </a:rPr>
              <a:t>以“零件加工”为关键词检索为例</a:t>
            </a:r>
            <a:r>
              <a:rPr lang="en-US" altLang="zh-CN">
                <a:ea typeface="微软雅黑" pitchFamily="34" charset="-122"/>
              </a:rPr>
              <a:t>)</a:t>
            </a:r>
            <a:endParaRPr lang="zh-CN" altLang="en-US">
              <a:ea typeface="微软雅黑" pitchFamily="34" charset="-122"/>
            </a:endParaRPr>
          </a:p>
        </p:txBody>
      </p:sp>
      <p:grpSp>
        <p:nvGrpSpPr>
          <p:cNvPr id="32771" name="组合 12"/>
          <p:cNvGrpSpPr>
            <a:grpSpLocks/>
          </p:cNvGrpSpPr>
          <p:nvPr/>
        </p:nvGrpSpPr>
        <p:grpSpPr bwMode="auto">
          <a:xfrm>
            <a:off x="0" y="1716088"/>
            <a:ext cx="8466138" cy="25769887"/>
            <a:chOff x="0" y="1716440"/>
            <a:chExt cx="8466606" cy="25770113"/>
          </a:xfrm>
        </p:grpSpPr>
        <p:grpSp>
          <p:nvGrpSpPr>
            <p:cNvPr id="32772" name="组合 9"/>
            <p:cNvGrpSpPr>
              <a:grpSpLocks/>
            </p:cNvGrpSpPr>
            <p:nvPr/>
          </p:nvGrpSpPr>
          <p:grpSpPr bwMode="auto">
            <a:xfrm>
              <a:off x="0" y="1716440"/>
              <a:ext cx="8466606" cy="25770113"/>
              <a:chOff x="0" y="1716440"/>
              <a:chExt cx="8466606" cy="25770113"/>
            </a:xfrm>
          </p:grpSpPr>
          <p:pic>
            <p:nvPicPr>
              <p:cNvPr id="32775" name="图片 4"/>
              <p:cNvPicPr>
                <a:picLocks noChangeAspect="1"/>
              </p:cNvPicPr>
              <p:nvPr/>
            </p:nvPicPr>
            <p:blipFill>
              <a:blip r:embed="rId2"/>
              <a:srcRect/>
              <a:stretch>
                <a:fillRect/>
              </a:stretch>
            </p:blipFill>
            <p:spPr bwMode="auto">
              <a:xfrm>
                <a:off x="0" y="1716440"/>
                <a:ext cx="8466606" cy="25770113"/>
              </a:xfrm>
              <a:prstGeom prst="rect">
                <a:avLst/>
              </a:prstGeom>
              <a:noFill/>
              <a:ln w="9525">
                <a:noFill/>
                <a:miter lim="800000"/>
                <a:headEnd/>
                <a:tailEnd/>
              </a:ln>
            </p:spPr>
          </p:pic>
          <p:sp>
            <p:nvSpPr>
              <p:cNvPr id="6" name="矩形 5"/>
              <p:cNvSpPr/>
              <p:nvPr/>
            </p:nvSpPr>
            <p:spPr>
              <a:xfrm>
                <a:off x="900163" y="3716708"/>
                <a:ext cx="5256503" cy="58325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endParaRPr>
              </a:p>
            </p:txBody>
          </p:sp>
          <p:sp>
            <p:nvSpPr>
              <p:cNvPr id="7" name="矩形 6"/>
              <p:cNvSpPr/>
              <p:nvPr/>
            </p:nvSpPr>
            <p:spPr>
              <a:xfrm>
                <a:off x="2902110" y="5408997"/>
                <a:ext cx="2719538" cy="82868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solidFill>
                      <a:srgbClr val="FF0000"/>
                    </a:solidFill>
                  </a:rPr>
                  <a:t>文献摘要区，以及文章里的图片知识元</a:t>
                </a:r>
                <a:endParaRPr lang="zh-CN" altLang="en-US" dirty="0">
                  <a:solidFill>
                    <a:srgbClr val="FF0000"/>
                  </a:solidFill>
                </a:endParaRPr>
              </a:p>
            </p:txBody>
          </p:sp>
          <p:sp>
            <p:nvSpPr>
              <p:cNvPr id="8" name="矩形 7"/>
              <p:cNvSpPr/>
              <p:nvPr/>
            </p:nvSpPr>
            <p:spPr>
              <a:xfrm>
                <a:off x="900163" y="10485867"/>
                <a:ext cx="5256503" cy="14398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8"/>
              <p:cNvSpPr/>
              <p:nvPr/>
            </p:nvSpPr>
            <p:spPr>
              <a:xfrm>
                <a:off x="2411546" y="9909599"/>
                <a:ext cx="3745119" cy="82868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solidFill>
                      <a:srgbClr val="FF0000"/>
                    </a:solidFill>
                  </a:rPr>
                  <a:t>点击该文献的知网节，可以显示相关的参考文献，引证文献等信息</a:t>
                </a:r>
                <a:endParaRPr lang="zh-CN" altLang="en-US" dirty="0">
                  <a:solidFill>
                    <a:srgbClr val="FF0000"/>
                  </a:solidFill>
                </a:endParaRPr>
              </a:p>
            </p:txBody>
          </p:sp>
        </p:grpSp>
        <p:sp>
          <p:nvSpPr>
            <p:cNvPr id="11" name="矩形 10"/>
            <p:cNvSpPr/>
            <p:nvPr/>
          </p:nvSpPr>
          <p:spPr>
            <a:xfrm>
              <a:off x="900163" y="3284904"/>
              <a:ext cx="935089" cy="4318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线形标注 1 11"/>
            <p:cNvSpPr/>
            <p:nvPr/>
          </p:nvSpPr>
          <p:spPr>
            <a:xfrm>
              <a:off x="1835251" y="2637198"/>
              <a:ext cx="1692369" cy="503241"/>
            </a:xfrm>
            <a:prstGeom prst="borderCallout1">
              <a:avLst>
                <a:gd name="adj1" fmla="val 18750"/>
                <a:gd name="adj2" fmla="val -8333"/>
                <a:gd name="adj3" fmla="val 135536"/>
                <a:gd name="adj4" fmla="val -3833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solidFill>
                    <a:srgbClr val="FF0000"/>
                  </a:solidFill>
                </a:rPr>
                <a:t>选择</a:t>
              </a:r>
              <a:r>
                <a:rPr lang="en-US" altLang="zh-CN" dirty="0">
                  <a:solidFill>
                    <a:srgbClr val="FF0000"/>
                  </a:solidFill>
                </a:rPr>
                <a:t>CAJ</a:t>
              </a:r>
              <a:r>
                <a:rPr lang="zh-CN" altLang="en-US" dirty="0">
                  <a:solidFill>
                    <a:srgbClr val="FF0000"/>
                  </a:solidFill>
                </a:rPr>
                <a:t>下载</a:t>
              </a:r>
              <a:endParaRPr lang="zh-CN" altLang="en-US" dirty="0">
                <a:solidFill>
                  <a:srgbClr val="FF0000"/>
                </a:solidFill>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2"/>
          <p:cNvSpPr>
            <a:spLocks noGrp="1"/>
          </p:cNvSpPr>
          <p:nvPr>
            <p:ph type="title"/>
          </p:nvPr>
        </p:nvSpPr>
        <p:spPr>
          <a:xfrm>
            <a:off x="457200" y="274638"/>
            <a:ext cx="8229600" cy="541337"/>
          </a:xfrm>
        </p:spPr>
        <p:txBody>
          <a:bodyPr/>
          <a:lstStyle/>
          <a:p>
            <a:r>
              <a:rPr lang="zh-CN" altLang="en-US" smtClean="0"/>
              <a:t>四、</a:t>
            </a:r>
            <a:r>
              <a:rPr lang="en-US" altLang="zh-CN" smtClean="0"/>
              <a:t> KNS6.5</a:t>
            </a:r>
            <a:r>
              <a:rPr lang="zh-CN" altLang="en-US" smtClean="0"/>
              <a:t>平台使用指南</a:t>
            </a:r>
            <a:r>
              <a:rPr lang="en-US" altLang="zh-CN" smtClean="0"/>
              <a:t>-</a:t>
            </a:r>
            <a:r>
              <a:rPr lang="zh-CN" altLang="en-US" smtClean="0"/>
              <a:t>深入阅读</a:t>
            </a:r>
          </a:p>
        </p:txBody>
      </p:sp>
      <p:sp>
        <p:nvSpPr>
          <p:cNvPr id="5" name="TextBox 4"/>
          <p:cNvSpPr txBox="1"/>
          <p:nvPr/>
        </p:nvSpPr>
        <p:spPr>
          <a:xfrm>
            <a:off x="174625" y="1079500"/>
            <a:ext cx="6084888" cy="430213"/>
          </a:xfrm>
          <a:prstGeom prst="rect">
            <a:avLst/>
          </a:prstGeom>
          <a:noFill/>
        </p:spPr>
        <p:txBody>
          <a:bodyPr wrap="none">
            <a:spAutoFit/>
          </a:bodyPr>
          <a:lstStyle/>
          <a:p>
            <a:pPr fontAlgn="auto">
              <a:spcBef>
                <a:spcPts val="0"/>
              </a:spcBef>
              <a:spcAft>
                <a:spcPts val="0"/>
              </a:spcAft>
              <a:defRPr/>
            </a:pPr>
            <a:r>
              <a:rPr lang="en-US" altLang="zh-CN" sz="2200" b="1" dirty="0">
                <a:solidFill>
                  <a:srgbClr val="FF0000"/>
                </a:solidFill>
                <a:effectLst>
                  <a:outerShdw blurRad="38100" dist="38100" dir="2700000" algn="tl">
                    <a:srgbClr val="000000">
                      <a:alpha val="43137"/>
                    </a:srgbClr>
                  </a:outerShdw>
                </a:effectLst>
                <a:latin typeface="+mj-ea"/>
                <a:ea typeface="+mj-ea"/>
              </a:rPr>
              <a:t>4.1</a:t>
            </a:r>
            <a:r>
              <a:rPr lang="zh-CN" altLang="en-US" sz="2200" b="1" dirty="0">
                <a:solidFill>
                  <a:srgbClr val="FF0000"/>
                </a:solidFill>
                <a:effectLst>
                  <a:outerShdw blurRad="38100" dist="38100" dir="2700000" algn="tl">
                    <a:srgbClr val="000000">
                      <a:alpha val="43137"/>
                    </a:srgbClr>
                  </a:outerShdw>
                </a:effectLst>
                <a:latin typeface="+mj-ea"/>
                <a:ea typeface="+mj-ea"/>
              </a:rPr>
              <a:t>  深入阅读</a:t>
            </a:r>
            <a:r>
              <a:rPr lang="en-US" altLang="zh-CN" dirty="0">
                <a:latin typeface="+mn-lt"/>
                <a:ea typeface="+mn-ea"/>
              </a:rPr>
              <a:t>(</a:t>
            </a:r>
            <a:r>
              <a:rPr lang="zh-CN" altLang="en-US" dirty="0">
                <a:latin typeface="+mn-lt"/>
                <a:ea typeface="+mn-ea"/>
              </a:rPr>
              <a:t>在</a:t>
            </a:r>
            <a:r>
              <a:rPr lang="en-US" altLang="zh-CN" dirty="0">
                <a:latin typeface="+mn-lt"/>
                <a:ea typeface="+mn-ea"/>
              </a:rPr>
              <a:t>CAJ</a:t>
            </a:r>
            <a:r>
              <a:rPr lang="zh-CN" altLang="en-US" dirty="0">
                <a:latin typeface="+mn-lt"/>
                <a:ea typeface="+mn-ea"/>
              </a:rPr>
              <a:t>浏览器中打开所下载文章的界面</a:t>
            </a:r>
            <a:r>
              <a:rPr lang="en-US" altLang="zh-CN" dirty="0">
                <a:latin typeface="+mn-lt"/>
                <a:ea typeface="+mn-ea"/>
              </a:rPr>
              <a:t>)</a:t>
            </a:r>
            <a:endParaRPr lang="zh-CN" altLang="en-US" dirty="0">
              <a:latin typeface="+mn-lt"/>
              <a:ea typeface="+mn-ea"/>
            </a:endParaRPr>
          </a:p>
        </p:txBody>
      </p:sp>
      <p:grpSp>
        <p:nvGrpSpPr>
          <p:cNvPr id="33795" name="组合 7"/>
          <p:cNvGrpSpPr>
            <a:grpSpLocks/>
          </p:cNvGrpSpPr>
          <p:nvPr/>
        </p:nvGrpSpPr>
        <p:grpSpPr bwMode="auto">
          <a:xfrm>
            <a:off x="0" y="1844675"/>
            <a:ext cx="8116888" cy="4941888"/>
            <a:chOff x="0" y="1844823"/>
            <a:chExt cx="8117069" cy="4941739"/>
          </a:xfrm>
        </p:grpSpPr>
        <p:pic>
          <p:nvPicPr>
            <p:cNvPr id="33809" name="Picture 3"/>
            <p:cNvPicPr>
              <a:picLocks noChangeAspect="1" noChangeArrowheads="1"/>
            </p:cNvPicPr>
            <p:nvPr/>
          </p:nvPicPr>
          <p:blipFill>
            <a:blip r:embed="rId2"/>
            <a:srcRect/>
            <a:stretch>
              <a:fillRect/>
            </a:stretch>
          </p:blipFill>
          <p:spPr bwMode="auto">
            <a:xfrm>
              <a:off x="0" y="1844823"/>
              <a:ext cx="8117069" cy="4941739"/>
            </a:xfrm>
            <a:prstGeom prst="rect">
              <a:avLst/>
            </a:prstGeom>
            <a:noFill/>
            <a:ln w="9525">
              <a:solidFill>
                <a:schemeClr val="tx1"/>
              </a:solidFill>
              <a:miter lim="800000"/>
              <a:headEnd/>
              <a:tailEnd/>
            </a:ln>
          </p:spPr>
        </p:pic>
        <p:pic>
          <p:nvPicPr>
            <p:cNvPr id="33810" name="Picture 4"/>
            <p:cNvPicPr>
              <a:picLocks noChangeAspect="1" noChangeArrowheads="1"/>
            </p:cNvPicPr>
            <p:nvPr/>
          </p:nvPicPr>
          <p:blipFill>
            <a:blip r:embed="rId3"/>
            <a:srcRect/>
            <a:stretch>
              <a:fillRect/>
            </a:stretch>
          </p:blipFill>
          <p:spPr bwMode="auto">
            <a:xfrm>
              <a:off x="0" y="2564904"/>
              <a:ext cx="792088" cy="720080"/>
            </a:xfrm>
            <a:prstGeom prst="rect">
              <a:avLst/>
            </a:prstGeom>
            <a:noFill/>
            <a:ln w="9525">
              <a:solidFill>
                <a:schemeClr val="tx1"/>
              </a:solidFill>
              <a:miter lim="800000"/>
              <a:headEnd/>
              <a:tailEnd/>
            </a:ln>
          </p:spPr>
        </p:pic>
        <p:cxnSp>
          <p:nvCxnSpPr>
            <p:cNvPr id="6" name="直接箭头连接符 5"/>
            <p:cNvCxnSpPr/>
            <p:nvPr/>
          </p:nvCxnSpPr>
          <p:spPr>
            <a:xfrm flipH="1" flipV="1">
              <a:off x="611202" y="3284643"/>
              <a:ext cx="720741" cy="11524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9" name="矩形 8"/>
          <p:cNvSpPr/>
          <p:nvPr/>
        </p:nvSpPr>
        <p:spPr>
          <a:xfrm>
            <a:off x="250825" y="3738563"/>
            <a:ext cx="3779838"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dirty="0">
                <a:solidFill>
                  <a:srgbClr val="FF0000"/>
                </a:solidFill>
              </a:rPr>
              <a:t>文本选择工具可以直接选取文献中的文字、段落，然后通过复制、粘贴到</a:t>
            </a:r>
            <a:r>
              <a:rPr lang="en-US" altLang="zh-CN" sz="1400" dirty="0">
                <a:solidFill>
                  <a:srgbClr val="FF0000"/>
                </a:solidFill>
              </a:rPr>
              <a:t>WORD</a:t>
            </a:r>
            <a:r>
              <a:rPr lang="zh-CN" altLang="en-US" sz="1400" dirty="0">
                <a:solidFill>
                  <a:srgbClr val="FF0000"/>
                </a:solidFill>
              </a:rPr>
              <a:t>文档中</a:t>
            </a:r>
            <a:endParaRPr lang="zh-CN" altLang="en-US" sz="1400" dirty="0">
              <a:solidFill>
                <a:srgbClr val="FF0000"/>
              </a:solidFill>
            </a:endParaRPr>
          </a:p>
        </p:txBody>
      </p:sp>
      <p:pic>
        <p:nvPicPr>
          <p:cNvPr id="1029" name="Picture 5"/>
          <p:cNvPicPr>
            <a:picLocks noChangeAspect="1" noChangeArrowheads="1"/>
          </p:cNvPicPr>
          <p:nvPr/>
        </p:nvPicPr>
        <p:blipFill>
          <a:blip r:embed="rId4"/>
          <a:srcRect/>
          <a:stretch>
            <a:fillRect/>
          </a:stretch>
        </p:blipFill>
        <p:spPr bwMode="auto">
          <a:xfrm>
            <a:off x="846138" y="2682875"/>
            <a:ext cx="587375" cy="587375"/>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 uri="{AF507438-7753-43E0-B8FC-AC1667EBCBE1}"/>
          </a:extLst>
        </p:spPr>
      </p:pic>
      <p:grpSp>
        <p:nvGrpSpPr>
          <p:cNvPr id="33798" name="组合 14"/>
          <p:cNvGrpSpPr>
            <a:grpSpLocks/>
          </p:cNvGrpSpPr>
          <p:nvPr/>
        </p:nvGrpSpPr>
        <p:grpSpPr bwMode="auto">
          <a:xfrm>
            <a:off x="250825" y="836613"/>
            <a:ext cx="8929688" cy="1728787"/>
            <a:chOff x="251520" y="836712"/>
            <a:chExt cx="8928992" cy="1728191"/>
          </a:xfrm>
        </p:grpSpPr>
        <p:sp>
          <p:nvSpPr>
            <p:cNvPr id="2" name="矩形 1"/>
            <p:cNvSpPr/>
            <p:nvPr/>
          </p:nvSpPr>
          <p:spPr>
            <a:xfrm>
              <a:off x="5940677" y="836712"/>
              <a:ext cx="3239835" cy="122354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dirty="0">
                  <a:solidFill>
                    <a:srgbClr val="FF0000"/>
                  </a:solidFill>
                </a:rPr>
                <a:t>几</a:t>
              </a:r>
              <a:r>
                <a:rPr lang="zh-CN" altLang="en-US" dirty="0">
                  <a:solidFill>
                    <a:srgbClr val="FF0000"/>
                  </a:solidFill>
                </a:rPr>
                <a:t>个常用工具：</a:t>
              </a:r>
              <a:endParaRPr lang="en-US" altLang="zh-CN" dirty="0">
                <a:solidFill>
                  <a:srgbClr val="FF0000"/>
                </a:solidFill>
              </a:endParaRPr>
            </a:p>
            <a:p>
              <a:pPr fontAlgn="auto">
                <a:spcBef>
                  <a:spcPts val="0"/>
                </a:spcBef>
                <a:spcAft>
                  <a:spcPts val="0"/>
                </a:spcAft>
                <a:defRPr/>
              </a:pPr>
              <a:r>
                <a:rPr lang="zh-CN" altLang="en-US" dirty="0">
                  <a:solidFill>
                    <a:srgbClr val="FF0000"/>
                  </a:solidFill>
                </a:rPr>
                <a:t>选择文本，选择图像，文字识别，注释工具，划词链接。其它功能请大家逐一使用</a:t>
              </a:r>
              <a:endParaRPr lang="zh-CN" altLang="en-US" dirty="0">
                <a:solidFill>
                  <a:srgbClr val="FF0000"/>
                </a:solidFill>
              </a:endParaRPr>
            </a:p>
          </p:txBody>
        </p:sp>
        <p:sp>
          <p:nvSpPr>
            <p:cNvPr id="12" name="矩形 11"/>
            <p:cNvSpPr/>
            <p:nvPr/>
          </p:nvSpPr>
          <p:spPr>
            <a:xfrm>
              <a:off x="251520" y="2277665"/>
              <a:ext cx="936552" cy="2872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4" name="直接箭头连接符 13"/>
            <p:cNvCxnSpPr/>
            <p:nvPr/>
          </p:nvCxnSpPr>
          <p:spPr>
            <a:xfrm flipV="1">
              <a:off x="1188072" y="1628601"/>
              <a:ext cx="4752605" cy="649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33799" name="Picture 6"/>
          <p:cNvPicPr>
            <a:picLocks noChangeAspect="1" noChangeArrowheads="1"/>
          </p:cNvPicPr>
          <p:nvPr/>
        </p:nvPicPr>
        <p:blipFill>
          <a:blip r:embed="rId5"/>
          <a:srcRect/>
          <a:stretch>
            <a:fillRect/>
          </a:stretch>
        </p:blipFill>
        <p:spPr bwMode="auto">
          <a:xfrm>
            <a:off x="3794125" y="5218113"/>
            <a:ext cx="2524125" cy="1376362"/>
          </a:xfrm>
          <a:prstGeom prst="rect">
            <a:avLst/>
          </a:prstGeom>
          <a:noFill/>
          <a:ln w="9525">
            <a:noFill/>
            <a:miter lim="800000"/>
            <a:headEnd/>
            <a:tailEnd/>
          </a:ln>
        </p:spPr>
      </p:pic>
      <p:cxnSp>
        <p:nvCxnSpPr>
          <p:cNvPr id="17" name="直接箭头连接符 16"/>
          <p:cNvCxnSpPr/>
          <p:nvPr/>
        </p:nvCxnSpPr>
        <p:spPr>
          <a:xfrm flipH="1" flipV="1">
            <a:off x="1331913" y="3270250"/>
            <a:ext cx="3311525" cy="22463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5940425" y="5516563"/>
            <a:ext cx="1871663"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1400" dirty="0">
                <a:solidFill>
                  <a:srgbClr val="FF0000"/>
                </a:solidFill>
              </a:rPr>
              <a:t>图像</a:t>
            </a:r>
            <a:r>
              <a:rPr lang="zh-CN" altLang="en-US" sz="1400" dirty="0">
                <a:solidFill>
                  <a:srgbClr val="FF0000"/>
                </a:solidFill>
              </a:rPr>
              <a:t>选择工具可以选取图片后复制、粘贴到</a:t>
            </a:r>
            <a:r>
              <a:rPr lang="en-US" altLang="zh-CN" sz="1400" dirty="0">
                <a:solidFill>
                  <a:srgbClr val="FF0000"/>
                </a:solidFill>
              </a:rPr>
              <a:t>WORD</a:t>
            </a:r>
            <a:r>
              <a:rPr lang="zh-CN" altLang="en-US" sz="1400" dirty="0">
                <a:solidFill>
                  <a:srgbClr val="FF0000"/>
                </a:solidFill>
              </a:rPr>
              <a:t>文档中</a:t>
            </a:r>
            <a:endParaRPr lang="zh-CN" altLang="en-US" sz="1400" dirty="0">
              <a:solidFill>
                <a:srgbClr val="FF0000"/>
              </a:solidFill>
            </a:endParaRPr>
          </a:p>
        </p:txBody>
      </p:sp>
      <p:pic>
        <p:nvPicPr>
          <p:cNvPr id="1031" name="Picture 7"/>
          <p:cNvPicPr>
            <a:picLocks noChangeAspect="1" noChangeArrowheads="1"/>
          </p:cNvPicPr>
          <p:nvPr/>
        </p:nvPicPr>
        <p:blipFill>
          <a:blip r:embed="rId6"/>
          <a:srcRect/>
          <a:stretch>
            <a:fillRect/>
          </a:stretch>
        </p:blipFill>
        <p:spPr bwMode="auto">
          <a:xfrm>
            <a:off x="1476375" y="2695575"/>
            <a:ext cx="603250" cy="528638"/>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 uri="{AF507438-7753-43E0-B8FC-AC1667EBCBE1}"/>
          </a:extLst>
        </p:spPr>
      </p:pic>
      <p:pic>
        <p:nvPicPr>
          <p:cNvPr id="33803" name="Picture 8"/>
          <p:cNvPicPr>
            <a:picLocks noChangeAspect="1" noChangeArrowheads="1"/>
          </p:cNvPicPr>
          <p:nvPr/>
        </p:nvPicPr>
        <p:blipFill>
          <a:blip r:embed="rId7"/>
          <a:srcRect/>
          <a:stretch>
            <a:fillRect/>
          </a:stretch>
        </p:blipFill>
        <p:spPr bwMode="auto">
          <a:xfrm>
            <a:off x="4427538" y="2862263"/>
            <a:ext cx="4324350" cy="2355850"/>
          </a:xfrm>
          <a:prstGeom prst="rect">
            <a:avLst/>
          </a:prstGeom>
          <a:noFill/>
          <a:ln w="9525">
            <a:noFill/>
            <a:miter lim="800000"/>
            <a:headEnd/>
            <a:tailEnd/>
          </a:ln>
        </p:spPr>
      </p:pic>
      <p:cxnSp>
        <p:nvCxnSpPr>
          <p:cNvPr id="19" name="直接箭头连接符 18"/>
          <p:cNvCxnSpPr/>
          <p:nvPr/>
        </p:nvCxnSpPr>
        <p:spPr>
          <a:xfrm flipH="1" flipV="1">
            <a:off x="1993900" y="2976563"/>
            <a:ext cx="2649538"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5580063" y="4005263"/>
            <a:ext cx="2232025"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1200" dirty="0">
                <a:solidFill>
                  <a:srgbClr val="FF0000"/>
                </a:solidFill>
              </a:rPr>
              <a:t>对于扫描格式的文章，如需选择其中的文字，可以通过文字识别来完成，然后发送到</a:t>
            </a:r>
            <a:r>
              <a:rPr lang="en-US" altLang="zh-CN" sz="1200" dirty="0">
                <a:solidFill>
                  <a:srgbClr val="FF0000"/>
                </a:solidFill>
              </a:rPr>
              <a:t>WORD</a:t>
            </a:r>
            <a:r>
              <a:rPr lang="zh-CN" altLang="en-US" sz="1200" dirty="0">
                <a:solidFill>
                  <a:srgbClr val="FF0000"/>
                </a:solidFill>
              </a:rPr>
              <a:t>文档</a:t>
            </a:r>
            <a:endParaRPr lang="zh-CN" altLang="en-US" sz="12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2"/>
          <p:cNvSpPr>
            <a:spLocks noGrp="1"/>
          </p:cNvSpPr>
          <p:nvPr>
            <p:ph type="title"/>
          </p:nvPr>
        </p:nvSpPr>
        <p:spPr>
          <a:xfrm>
            <a:off x="457200" y="274638"/>
            <a:ext cx="8229600" cy="541337"/>
          </a:xfrm>
        </p:spPr>
        <p:txBody>
          <a:bodyPr/>
          <a:lstStyle/>
          <a:p>
            <a:r>
              <a:rPr lang="zh-CN" altLang="en-US" smtClean="0"/>
              <a:t>一、</a:t>
            </a:r>
            <a:r>
              <a:rPr lang="en-US" altLang="zh-CN" smtClean="0"/>
              <a:t>KNS6.5</a:t>
            </a:r>
            <a:r>
              <a:rPr lang="zh-CN" altLang="en-US" smtClean="0"/>
              <a:t>平台使用指南</a:t>
            </a:r>
            <a:r>
              <a:rPr lang="en-US" altLang="zh-CN" smtClean="0"/>
              <a:t>-</a:t>
            </a:r>
            <a:r>
              <a:rPr lang="zh-CN" altLang="en-US" smtClean="0"/>
              <a:t>登录</a:t>
            </a:r>
          </a:p>
        </p:txBody>
      </p:sp>
      <p:pic>
        <p:nvPicPr>
          <p:cNvPr id="14" name="Picture 6" descr="知网logo副本"/>
          <p:cNvPicPr>
            <a:picLocks noChangeAspect="1" noChangeArrowheads="1"/>
          </p:cNvPicPr>
          <p:nvPr/>
        </p:nvPicPr>
        <p:blipFill>
          <a:blip r:embed="rId2"/>
          <a:srcRect/>
          <a:stretch>
            <a:fillRect/>
          </a:stretch>
        </p:blipFill>
        <p:spPr bwMode="auto">
          <a:xfrm>
            <a:off x="6948488" y="-130175"/>
            <a:ext cx="2376487" cy="1403350"/>
          </a:xfrm>
          <a:prstGeom prst="rect">
            <a:avLst/>
          </a:prstGeom>
          <a:noFill/>
          <a:ln w="9525">
            <a:noFill/>
            <a:miter lim="800000"/>
            <a:headEnd/>
            <a:tailEnd/>
          </a:ln>
        </p:spPr>
      </p:pic>
      <p:sp>
        <p:nvSpPr>
          <p:cNvPr id="10" name="TextBox 9"/>
          <p:cNvSpPr txBox="1"/>
          <p:nvPr/>
        </p:nvSpPr>
        <p:spPr>
          <a:xfrm>
            <a:off x="395288" y="1377950"/>
            <a:ext cx="5400675" cy="922338"/>
          </a:xfrm>
          <a:prstGeom prst="rect">
            <a:avLst/>
          </a:prstGeom>
          <a:noFill/>
        </p:spPr>
        <p:txBody>
          <a:bodyPr>
            <a:spAutoFit/>
          </a:bodyPr>
          <a:lstStyle/>
          <a:p>
            <a:pPr fontAlgn="auto">
              <a:spcBef>
                <a:spcPts val="0"/>
              </a:spcBef>
              <a:spcAft>
                <a:spcPts val="0"/>
              </a:spcAft>
              <a:defRPr/>
            </a:pPr>
            <a:r>
              <a:rPr lang="en-US" altLang="zh-CN" dirty="0">
                <a:latin typeface="+mn-lt"/>
                <a:ea typeface="+mn-ea"/>
              </a:rPr>
              <a:t>1.1</a:t>
            </a:r>
            <a:r>
              <a:rPr lang="zh-CN" altLang="en-US" dirty="0">
                <a:latin typeface="+mn-lt"/>
                <a:ea typeface="+mn-ea"/>
              </a:rPr>
              <a:t>登录入口</a:t>
            </a:r>
            <a:endParaRPr lang="en-US" altLang="zh-CN" dirty="0">
              <a:latin typeface="+mn-lt"/>
              <a:ea typeface="+mn-ea"/>
            </a:endParaRPr>
          </a:p>
          <a:p>
            <a:pPr fontAlgn="auto">
              <a:spcBef>
                <a:spcPts val="0"/>
              </a:spcBef>
              <a:spcAft>
                <a:spcPts val="0"/>
              </a:spcAft>
              <a:defRPr/>
            </a:pPr>
            <a:endParaRPr lang="en-US" altLang="zh-CN" dirty="0">
              <a:latin typeface="+mn-lt"/>
              <a:ea typeface="+mn-ea"/>
            </a:endParaRPr>
          </a:p>
          <a:p>
            <a:pPr fontAlgn="auto">
              <a:spcBef>
                <a:spcPts val="0"/>
              </a:spcBef>
              <a:spcAft>
                <a:spcPts val="0"/>
              </a:spcAft>
              <a:defRPr/>
            </a:pPr>
            <a:r>
              <a:rPr lang="zh-CN" altLang="en-US" u="sng" dirty="0">
                <a:solidFill>
                  <a:srgbClr val="FF0000"/>
                </a:solidFill>
                <a:latin typeface="+mj-ea"/>
                <a:ea typeface="+mj-ea"/>
              </a:rPr>
              <a:t>校外网选择中心站点登录：</a:t>
            </a:r>
            <a:r>
              <a:rPr lang="en-US" altLang="zh-CN" u="sng" dirty="0">
                <a:solidFill>
                  <a:srgbClr val="FF0000"/>
                </a:solidFill>
                <a:latin typeface="+mj-ea"/>
                <a:ea typeface="+mj-ea"/>
              </a:rPr>
              <a:t>www.cnki.ne</a:t>
            </a:r>
            <a:r>
              <a:rPr lang="en-US" altLang="zh-CN" dirty="0">
                <a:latin typeface="+mn-lt"/>
                <a:ea typeface="+mn-ea"/>
              </a:rPr>
              <a:t>t</a:t>
            </a:r>
            <a:endParaRPr lang="zh-CN" altLang="en-US" dirty="0">
              <a:latin typeface="+mn-lt"/>
              <a:ea typeface="+mn-ea"/>
            </a:endParaRPr>
          </a:p>
        </p:txBody>
      </p:sp>
      <p:grpSp>
        <p:nvGrpSpPr>
          <p:cNvPr id="6" name="组合 5"/>
          <p:cNvGrpSpPr>
            <a:grpSpLocks/>
          </p:cNvGrpSpPr>
          <p:nvPr/>
        </p:nvGrpSpPr>
        <p:grpSpPr bwMode="auto">
          <a:xfrm>
            <a:off x="47625" y="2347913"/>
            <a:ext cx="8739188" cy="4594225"/>
            <a:chOff x="46923" y="2347139"/>
            <a:chExt cx="8739584" cy="4595045"/>
          </a:xfrm>
        </p:grpSpPr>
        <p:pic>
          <p:nvPicPr>
            <p:cNvPr id="16392" name="Picture 2"/>
            <p:cNvPicPr>
              <a:picLocks noChangeAspect="1" noChangeArrowheads="1"/>
            </p:cNvPicPr>
            <p:nvPr/>
          </p:nvPicPr>
          <p:blipFill>
            <a:blip r:embed="rId3"/>
            <a:srcRect/>
            <a:stretch>
              <a:fillRect/>
            </a:stretch>
          </p:blipFill>
          <p:spPr bwMode="auto">
            <a:xfrm>
              <a:off x="46923" y="2364718"/>
              <a:ext cx="8739584" cy="4577466"/>
            </a:xfrm>
            <a:prstGeom prst="rect">
              <a:avLst/>
            </a:prstGeom>
            <a:noFill/>
            <a:ln w="9525">
              <a:noFill/>
              <a:miter lim="800000"/>
              <a:headEnd/>
              <a:tailEnd/>
            </a:ln>
          </p:spPr>
        </p:pic>
        <p:sp>
          <p:nvSpPr>
            <p:cNvPr id="5" name="矩形 4"/>
            <p:cNvSpPr/>
            <p:nvPr/>
          </p:nvSpPr>
          <p:spPr>
            <a:xfrm>
              <a:off x="6803629" y="2347139"/>
              <a:ext cx="433408" cy="2905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200" dirty="0">
                  <a:solidFill>
                    <a:srgbClr val="FF0000"/>
                  </a:solidFill>
                  <a:latin typeface="+mj-ea"/>
                  <a:ea typeface="+mj-ea"/>
                </a:rPr>
                <a:t>1</a:t>
              </a:r>
              <a:endParaRPr lang="zh-CN" altLang="en-US" sz="2200" dirty="0">
                <a:solidFill>
                  <a:srgbClr val="FF0000"/>
                </a:solidFill>
                <a:latin typeface="+mj-ea"/>
                <a:ea typeface="+mj-ea"/>
              </a:endParaRPr>
            </a:p>
          </p:txBody>
        </p:sp>
      </p:grpSp>
      <p:grpSp>
        <p:nvGrpSpPr>
          <p:cNvPr id="8" name="组合 7"/>
          <p:cNvGrpSpPr>
            <a:grpSpLocks/>
          </p:cNvGrpSpPr>
          <p:nvPr/>
        </p:nvGrpSpPr>
        <p:grpSpPr bwMode="auto">
          <a:xfrm>
            <a:off x="1743075" y="2706688"/>
            <a:ext cx="7011988" cy="4206875"/>
            <a:chOff x="1742806" y="2706854"/>
            <a:chExt cx="7011855" cy="4207113"/>
          </a:xfrm>
        </p:grpSpPr>
        <p:pic>
          <p:nvPicPr>
            <p:cNvPr id="16390" name="Picture 3"/>
            <p:cNvPicPr>
              <a:picLocks noChangeAspect="1" noChangeArrowheads="1"/>
            </p:cNvPicPr>
            <p:nvPr/>
          </p:nvPicPr>
          <p:blipFill>
            <a:blip r:embed="rId4"/>
            <a:srcRect/>
            <a:stretch>
              <a:fillRect/>
            </a:stretch>
          </p:blipFill>
          <p:spPr bwMode="auto">
            <a:xfrm>
              <a:off x="1742806" y="2706854"/>
              <a:ext cx="7011855" cy="4207113"/>
            </a:xfrm>
            <a:prstGeom prst="rect">
              <a:avLst/>
            </a:prstGeom>
            <a:noFill/>
            <a:ln w="9525">
              <a:noFill/>
              <a:miter lim="800000"/>
              <a:headEnd/>
              <a:tailEnd/>
            </a:ln>
          </p:spPr>
        </p:pic>
        <p:sp>
          <p:nvSpPr>
            <p:cNvPr id="7" name="矩形 6"/>
            <p:cNvSpPr/>
            <p:nvPr/>
          </p:nvSpPr>
          <p:spPr>
            <a:xfrm>
              <a:off x="5003469" y="4653239"/>
              <a:ext cx="3133666" cy="13685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rgbClr val="FF0000"/>
                  </a:solidFill>
                </a:rPr>
                <a:t>2.</a:t>
              </a:r>
              <a:r>
                <a:rPr lang="zh-CN" altLang="en-US" dirty="0">
                  <a:solidFill>
                    <a:srgbClr val="FF0000"/>
                  </a:solidFill>
                </a:rPr>
                <a:t>输入用户名和密码，登录</a:t>
              </a:r>
              <a:endParaRPr lang="zh-CN" altLang="en-US" dirty="0">
                <a:solidFill>
                  <a:srgbClr val="FF0000"/>
                </a:solidFill>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2"/>
          <p:cNvSpPr>
            <a:spLocks noGrp="1"/>
          </p:cNvSpPr>
          <p:nvPr>
            <p:ph type="title"/>
          </p:nvPr>
        </p:nvSpPr>
        <p:spPr>
          <a:xfrm>
            <a:off x="457200" y="274638"/>
            <a:ext cx="8229600" cy="541337"/>
          </a:xfrm>
        </p:spPr>
        <p:txBody>
          <a:bodyPr/>
          <a:lstStyle/>
          <a:p>
            <a:r>
              <a:rPr lang="zh-CN" altLang="en-US" smtClean="0"/>
              <a:t>四、</a:t>
            </a:r>
            <a:r>
              <a:rPr lang="en-US" altLang="zh-CN" smtClean="0"/>
              <a:t> KNS6.5</a:t>
            </a:r>
            <a:r>
              <a:rPr lang="zh-CN" altLang="en-US" smtClean="0"/>
              <a:t>平台使用指南</a:t>
            </a:r>
            <a:r>
              <a:rPr lang="en-US" altLang="zh-CN" smtClean="0"/>
              <a:t>-</a:t>
            </a:r>
            <a:r>
              <a:rPr lang="zh-CN" altLang="en-US" smtClean="0"/>
              <a:t>深入阅读</a:t>
            </a:r>
          </a:p>
        </p:txBody>
      </p:sp>
      <p:grpSp>
        <p:nvGrpSpPr>
          <p:cNvPr id="34818" name="组合 13"/>
          <p:cNvGrpSpPr>
            <a:grpSpLocks/>
          </p:cNvGrpSpPr>
          <p:nvPr/>
        </p:nvGrpSpPr>
        <p:grpSpPr bwMode="auto">
          <a:xfrm>
            <a:off x="207963" y="1773238"/>
            <a:ext cx="8261350" cy="4913312"/>
            <a:chOff x="208381" y="1772816"/>
            <a:chExt cx="8261395" cy="4913734"/>
          </a:xfrm>
        </p:grpSpPr>
        <p:grpSp>
          <p:nvGrpSpPr>
            <p:cNvPr id="34824" name="组合 8"/>
            <p:cNvGrpSpPr>
              <a:grpSpLocks/>
            </p:cNvGrpSpPr>
            <p:nvPr/>
          </p:nvGrpSpPr>
          <p:grpSpPr bwMode="auto">
            <a:xfrm>
              <a:off x="208381" y="1772816"/>
              <a:ext cx="8261395" cy="4913734"/>
              <a:chOff x="208381" y="1772816"/>
              <a:chExt cx="8261395" cy="4913734"/>
            </a:xfrm>
          </p:grpSpPr>
          <p:pic>
            <p:nvPicPr>
              <p:cNvPr id="34826" name="Picture 2"/>
              <p:cNvPicPr>
                <a:picLocks noChangeAspect="1" noChangeArrowheads="1"/>
              </p:cNvPicPr>
              <p:nvPr/>
            </p:nvPicPr>
            <p:blipFill>
              <a:blip r:embed="rId2"/>
              <a:srcRect/>
              <a:stretch>
                <a:fillRect/>
              </a:stretch>
            </p:blipFill>
            <p:spPr bwMode="auto">
              <a:xfrm>
                <a:off x="208381" y="1772816"/>
                <a:ext cx="8261395" cy="4913734"/>
              </a:xfrm>
              <a:prstGeom prst="rect">
                <a:avLst/>
              </a:prstGeom>
              <a:noFill/>
              <a:ln w="9525">
                <a:noFill/>
                <a:miter lim="800000"/>
                <a:headEnd/>
                <a:tailEnd/>
              </a:ln>
            </p:spPr>
          </p:pic>
          <p:pic>
            <p:nvPicPr>
              <p:cNvPr id="2051" name="Picture 3"/>
              <p:cNvPicPr>
                <a:picLocks noChangeAspect="1" noChangeArrowheads="1"/>
              </p:cNvPicPr>
              <p:nvPr/>
            </p:nvPicPr>
            <p:blipFill>
              <a:blip r:embed="rId3"/>
              <a:srcRect/>
              <a:stretch>
                <a:fillRect/>
              </a:stretch>
            </p:blipFill>
            <p:spPr bwMode="auto">
              <a:xfrm>
                <a:off x="1043411" y="2457087"/>
                <a:ext cx="647704" cy="539796"/>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 uri="{AF507438-7753-43E0-B8FC-AC1667EBCBE1}"/>
              </a:extLst>
            </p:spPr>
          </p:pic>
          <p:cxnSp>
            <p:nvCxnSpPr>
              <p:cNvPr id="6" name="直接箭头连接符 5"/>
              <p:cNvCxnSpPr/>
              <p:nvPr/>
            </p:nvCxnSpPr>
            <p:spPr>
              <a:xfrm flipH="1" flipV="1">
                <a:off x="1764139" y="2906388"/>
                <a:ext cx="1871672" cy="8827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4825" name="TextBox 7"/>
            <p:cNvSpPr txBox="1">
              <a:spLocks noChangeArrowheads="1"/>
            </p:cNvSpPr>
            <p:nvPr/>
          </p:nvSpPr>
          <p:spPr bwMode="auto">
            <a:xfrm>
              <a:off x="3664361" y="3717032"/>
              <a:ext cx="2285241" cy="923330"/>
            </a:xfrm>
            <a:prstGeom prst="rect">
              <a:avLst/>
            </a:prstGeom>
            <a:noFill/>
            <a:ln w="9525">
              <a:noFill/>
              <a:miter lim="800000"/>
              <a:headEnd/>
              <a:tailEnd/>
            </a:ln>
          </p:spPr>
          <p:txBody>
            <a:bodyPr>
              <a:spAutoFit/>
            </a:bodyPr>
            <a:lstStyle/>
            <a:p>
              <a:r>
                <a:rPr lang="zh-CN" altLang="en-US">
                  <a:solidFill>
                    <a:srgbClr val="FF0000"/>
                  </a:solidFill>
                  <a:ea typeface="微软雅黑" pitchFamily="34" charset="-122"/>
                </a:rPr>
                <a:t>注释工具可以在文章深入阅读时做数字笔记</a:t>
              </a:r>
            </a:p>
          </p:txBody>
        </p:sp>
      </p:grpSp>
      <p:sp>
        <p:nvSpPr>
          <p:cNvPr id="34819" name="TextBox 10"/>
          <p:cNvSpPr txBox="1">
            <a:spLocks noChangeArrowheads="1"/>
          </p:cNvSpPr>
          <p:nvPr/>
        </p:nvSpPr>
        <p:spPr bwMode="auto">
          <a:xfrm>
            <a:off x="174625" y="1079500"/>
            <a:ext cx="5915025" cy="430213"/>
          </a:xfrm>
          <a:prstGeom prst="rect">
            <a:avLst/>
          </a:prstGeom>
          <a:noFill/>
          <a:ln w="9525">
            <a:noFill/>
            <a:miter lim="800000"/>
            <a:headEnd/>
            <a:tailEnd/>
          </a:ln>
        </p:spPr>
        <p:txBody>
          <a:bodyPr wrap="none">
            <a:spAutoFit/>
          </a:bodyPr>
          <a:lstStyle/>
          <a:p>
            <a:r>
              <a:rPr lang="en-US" altLang="zh-CN" sz="2200" b="1">
                <a:solidFill>
                  <a:srgbClr val="FF0000"/>
                </a:solidFill>
                <a:ea typeface="微软雅黑" pitchFamily="34" charset="-122"/>
              </a:rPr>
              <a:t>4.1</a:t>
            </a:r>
            <a:r>
              <a:rPr lang="zh-CN" altLang="en-US" sz="2200" b="1">
                <a:solidFill>
                  <a:srgbClr val="FF0000"/>
                </a:solidFill>
                <a:ea typeface="微软雅黑" pitchFamily="34" charset="-122"/>
              </a:rPr>
              <a:t>  深入阅读</a:t>
            </a:r>
            <a:r>
              <a:rPr lang="en-US" altLang="zh-CN">
                <a:ea typeface="微软雅黑" pitchFamily="34" charset="-122"/>
              </a:rPr>
              <a:t>(</a:t>
            </a:r>
            <a:r>
              <a:rPr lang="zh-CN" altLang="en-US">
                <a:ea typeface="微软雅黑" pitchFamily="34" charset="-122"/>
              </a:rPr>
              <a:t>在</a:t>
            </a:r>
            <a:r>
              <a:rPr lang="en-US" altLang="zh-CN">
                <a:ea typeface="微软雅黑" pitchFamily="34" charset="-122"/>
              </a:rPr>
              <a:t>CAJ</a:t>
            </a:r>
            <a:r>
              <a:rPr lang="zh-CN" altLang="en-US">
                <a:ea typeface="微软雅黑" pitchFamily="34" charset="-122"/>
              </a:rPr>
              <a:t>浏览器中打开所下载文章的界面</a:t>
            </a:r>
            <a:r>
              <a:rPr lang="en-US" altLang="zh-CN">
                <a:ea typeface="微软雅黑" pitchFamily="34" charset="-122"/>
              </a:rPr>
              <a:t>)</a:t>
            </a:r>
            <a:endParaRPr lang="zh-CN" altLang="en-US">
              <a:ea typeface="微软雅黑" pitchFamily="34" charset="-122"/>
            </a:endParaRPr>
          </a:p>
        </p:txBody>
      </p:sp>
      <p:grpSp>
        <p:nvGrpSpPr>
          <p:cNvPr id="13" name="组合 12"/>
          <p:cNvGrpSpPr>
            <a:grpSpLocks/>
          </p:cNvGrpSpPr>
          <p:nvPr/>
        </p:nvGrpSpPr>
        <p:grpSpPr bwMode="auto">
          <a:xfrm>
            <a:off x="1042988" y="1773238"/>
            <a:ext cx="7753350" cy="4913312"/>
            <a:chOff x="1042874" y="1773116"/>
            <a:chExt cx="7752306" cy="4913434"/>
          </a:xfrm>
        </p:grpSpPr>
        <p:pic>
          <p:nvPicPr>
            <p:cNvPr id="34821" name="Picture 5"/>
            <p:cNvPicPr>
              <a:picLocks noChangeAspect="1" noChangeArrowheads="1"/>
            </p:cNvPicPr>
            <p:nvPr/>
          </p:nvPicPr>
          <p:blipFill>
            <a:blip r:embed="rId4"/>
            <a:srcRect/>
            <a:stretch>
              <a:fillRect/>
            </a:stretch>
          </p:blipFill>
          <p:spPr bwMode="auto">
            <a:xfrm>
              <a:off x="1042874" y="1773116"/>
              <a:ext cx="7752306" cy="4913434"/>
            </a:xfrm>
            <a:prstGeom prst="rect">
              <a:avLst/>
            </a:prstGeom>
            <a:noFill/>
            <a:ln w="9525">
              <a:noFill/>
              <a:miter lim="800000"/>
              <a:headEnd/>
              <a:tailEnd/>
            </a:ln>
          </p:spPr>
        </p:pic>
        <p:sp>
          <p:nvSpPr>
            <p:cNvPr id="10" name="矩形 9"/>
            <p:cNvSpPr/>
            <p:nvPr/>
          </p:nvSpPr>
          <p:spPr>
            <a:xfrm>
              <a:off x="5076168" y="2204927"/>
              <a:ext cx="666660" cy="1008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线形标注 2 11"/>
            <p:cNvSpPr/>
            <p:nvPr/>
          </p:nvSpPr>
          <p:spPr>
            <a:xfrm>
              <a:off x="5949175" y="2727227"/>
              <a:ext cx="2846005" cy="1451011"/>
            </a:xfrm>
            <a:prstGeom prst="borderCallout2">
              <a:avLst>
                <a:gd name="adj1" fmla="val 28629"/>
                <a:gd name="adj2" fmla="val 2617"/>
                <a:gd name="adj3" fmla="val 31452"/>
                <a:gd name="adj4" fmla="val 1748"/>
                <a:gd name="adj5" fmla="val 12295"/>
                <a:gd name="adj6" fmla="val -1348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dirty="0">
                  <a:solidFill>
                    <a:srgbClr val="FF0000"/>
                  </a:solidFill>
                </a:rPr>
                <a:t>划词链接功能可以在文献深入阅读时，对不懂的术语、不认识的文字等以划词的方式连入到工具书总库中查找释义等</a:t>
              </a:r>
              <a:endParaRPr lang="zh-CN" altLang="en-US"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2"/>
          <p:cNvSpPr>
            <a:spLocks noGrp="1"/>
          </p:cNvSpPr>
          <p:nvPr>
            <p:ph type="title"/>
          </p:nvPr>
        </p:nvSpPr>
        <p:spPr>
          <a:xfrm>
            <a:off x="457200" y="274638"/>
            <a:ext cx="8229600" cy="541337"/>
          </a:xfrm>
        </p:spPr>
        <p:txBody>
          <a:bodyPr/>
          <a:lstStyle/>
          <a:p>
            <a:r>
              <a:rPr lang="zh-CN" altLang="en-US" smtClean="0"/>
              <a:t>五、</a:t>
            </a:r>
            <a:r>
              <a:rPr lang="en-US" altLang="zh-CN" smtClean="0"/>
              <a:t> KNS6.5</a:t>
            </a:r>
            <a:r>
              <a:rPr lang="zh-CN" altLang="en-US" smtClean="0"/>
              <a:t>平台使用指南</a:t>
            </a:r>
            <a:r>
              <a:rPr lang="en-US" altLang="zh-CN" smtClean="0"/>
              <a:t>-</a:t>
            </a:r>
            <a:r>
              <a:rPr lang="zh-CN" altLang="en-US" smtClean="0"/>
              <a:t>学习工具</a:t>
            </a:r>
          </a:p>
        </p:txBody>
      </p:sp>
      <p:sp>
        <p:nvSpPr>
          <p:cNvPr id="35842" name="矩形 3"/>
          <p:cNvSpPr>
            <a:spLocks noChangeArrowheads="1"/>
          </p:cNvSpPr>
          <p:nvPr/>
        </p:nvSpPr>
        <p:spPr bwMode="auto">
          <a:xfrm>
            <a:off x="250825" y="1023938"/>
            <a:ext cx="5199063" cy="369887"/>
          </a:xfrm>
          <a:prstGeom prst="rect">
            <a:avLst/>
          </a:prstGeom>
          <a:noFill/>
          <a:ln w="9525">
            <a:noFill/>
            <a:miter lim="800000"/>
            <a:headEnd/>
            <a:tailEnd/>
          </a:ln>
        </p:spPr>
        <p:txBody>
          <a:bodyPr wrap="none">
            <a:spAutoFit/>
          </a:bodyPr>
          <a:lstStyle/>
          <a:p>
            <a:r>
              <a:rPr lang="en-US" altLang="zh-CN" b="1">
                <a:ea typeface="微软雅黑" pitchFamily="34" charset="-122"/>
              </a:rPr>
              <a:t>5.1CNKI</a:t>
            </a:r>
            <a:r>
              <a:rPr lang="zh-CN" altLang="en-US" b="1">
                <a:ea typeface="微软雅黑" pitchFamily="34" charset="-122"/>
              </a:rPr>
              <a:t>数字化学习工具（</a:t>
            </a:r>
            <a:r>
              <a:rPr lang="en-US" altLang="zh-CN" b="1">
                <a:ea typeface="微软雅黑" pitchFamily="34" charset="-122"/>
              </a:rPr>
              <a:t>E-Learning 2.2</a:t>
            </a:r>
            <a:r>
              <a:rPr lang="zh-CN" altLang="en-US" b="1">
                <a:ea typeface="微软雅黑" pitchFamily="34" charset="-122"/>
              </a:rPr>
              <a:t>）介绍</a:t>
            </a:r>
            <a:endParaRPr lang="zh-CN" altLang="en-US">
              <a:ea typeface="微软雅黑" pitchFamily="34" charset="-122"/>
            </a:endParaRPr>
          </a:p>
        </p:txBody>
      </p:sp>
      <p:sp>
        <p:nvSpPr>
          <p:cNvPr id="35843" name="矩形 4"/>
          <p:cNvSpPr>
            <a:spLocks noChangeArrowheads="1"/>
          </p:cNvSpPr>
          <p:nvPr/>
        </p:nvSpPr>
        <p:spPr bwMode="auto">
          <a:xfrm>
            <a:off x="11113" y="1392238"/>
            <a:ext cx="8999537" cy="5546725"/>
          </a:xfrm>
          <a:prstGeom prst="rect">
            <a:avLst/>
          </a:prstGeom>
          <a:noFill/>
          <a:ln w="9525">
            <a:noFill/>
            <a:miter lim="800000"/>
            <a:headEnd/>
            <a:tailEnd/>
          </a:ln>
        </p:spPr>
        <p:txBody>
          <a:bodyPr>
            <a:spAutoFit/>
          </a:bodyPr>
          <a:lstStyle/>
          <a:p>
            <a:pPr>
              <a:lnSpc>
                <a:spcPct val="150000"/>
              </a:lnSpc>
            </a:pPr>
            <a:r>
              <a:rPr lang="en-US" altLang="zh-CN" sz="1400" b="1">
                <a:ea typeface="微软雅黑" pitchFamily="34" charset="-122"/>
              </a:rPr>
              <a:t>1.</a:t>
            </a:r>
            <a:r>
              <a:rPr lang="zh-CN" altLang="en-US" sz="1400" b="1">
                <a:ea typeface="微软雅黑" pitchFamily="34" charset="-122"/>
              </a:rPr>
              <a:t>一站式阅读和管理平台</a:t>
            </a:r>
          </a:p>
          <a:p>
            <a:pPr>
              <a:lnSpc>
                <a:spcPct val="150000"/>
              </a:lnSpc>
            </a:pPr>
            <a:r>
              <a:rPr lang="zh-CN" altLang="en-US" sz="1400">
                <a:ea typeface="微软雅黑" pitchFamily="34" charset="-122"/>
              </a:rPr>
              <a:t>支持目前全球主要学术成果文件格式，包括：</a:t>
            </a:r>
            <a:r>
              <a:rPr lang="en-US" altLang="zh-CN" sz="1400">
                <a:ea typeface="微软雅黑" pitchFamily="34" charset="-122"/>
              </a:rPr>
              <a:t>CAJ</a:t>
            </a:r>
            <a:r>
              <a:rPr lang="zh-CN" altLang="en-US" sz="1400">
                <a:ea typeface="微软雅黑" pitchFamily="34" charset="-122"/>
              </a:rPr>
              <a:t>、</a:t>
            </a:r>
            <a:r>
              <a:rPr lang="en-US" altLang="zh-CN" sz="1400">
                <a:ea typeface="微软雅黑" pitchFamily="34" charset="-122"/>
              </a:rPr>
              <a:t>KDH</a:t>
            </a:r>
            <a:r>
              <a:rPr lang="zh-CN" altLang="en-US" sz="1400">
                <a:ea typeface="微软雅黑" pitchFamily="34" charset="-122"/>
              </a:rPr>
              <a:t>、</a:t>
            </a:r>
            <a:r>
              <a:rPr lang="en-US" altLang="zh-CN" sz="1400">
                <a:ea typeface="微软雅黑" pitchFamily="34" charset="-122"/>
              </a:rPr>
              <a:t>NH</a:t>
            </a:r>
            <a:r>
              <a:rPr lang="zh-CN" altLang="en-US" sz="1400">
                <a:ea typeface="微软雅黑" pitchFamily="34" charset="-122"/>
              </a:rPr>
              <a:t>、</a:t>
            </a:r>
            <a:r>
              <a:rPr lang="en-US" altLang="zh-CN" sz="1400">
                <a:ea typeface="微软雅黑" pitchFamily="34" charset="-122"/>
              </a:rPr>
              <a:t>PDF</a:t>
            </a:r>
            <a:r>
              <a:rPr lang="zh-CN" altLang="en-US" sz="1400">
                <a:ea typeface="微软雅黑" pitchFamily="34" charset="-122"/>
              </a:rPr>
              <a:t>、</a:t>
            </a:r>
            <a:r>
              <a:rPr lang="en-US" altLang="zh-CN" sz="1400">
                <a:ea typeface="微软雅黑" pitchFamily="34" charset="-122"/>
              </a:rPr>
              <a:t>TEB</a:t>
            </a:r>
            <a:r>
              <a:rPr lang="zh-CN" altLang="en-US" sz="1400">
                <a:ea typeface="微软雅黑" pitchFamily="34" charset="-122"/>
              </a:rPr>
              <a:t>，以及</a:t>
            </a:r>
            <a:r>
              <a:rPr lang="en-US" altLang="zh-CN" sz="1400">
                <a:ea typeface="微软雅黑" pitchFamily="34" charset="-122"/>
              </a:rPr>
              <a:t>WORD</a:t>
            </a:r>
            <a:r>
              <a:rPr lang="zh-CN" altLang="en-US" sz="1400">
                <a:ea typeface="微软雅黑" pitchFamily="34" charset="-122"/>
              </a:rPr>
              <a:t>、</a:t>
            </a:r>
            <a:r>
              <a:rPr lang="en-US" altLang="zh-CN" sz="1400">
                <a:ea typeface="微软雅黑" pitchFamily="34" charset="-122"/>
              </a:rPr>
              <a:t>PPT</a:t>
            </a:r>
            <a:r>
              <a:rPr lang="zh-CN" altLang="en-US" sz="1400">
                <a:ea typeface="微软雅黑" pitchFamily="34" charset="-122"/>
              </a:rPr>
              <a:t>、</a:t>
            </a:r>
            <a:r>
              <a:rPr lang="en-US" altLang="zh-CN" sz="1400">
                <a:ea typeface="微软雅黑" pitchFamily="34" charset="-122"/>
              </a:rPr>
              <a:t>EXCEL</a:t>
            </a:r>
            <a:r>
              <a:rPr lang="zh-CN" altLang="en-US" sz="1400">
                <a:ea typeface="微软雅黑" pitchFamily="34" charset="-122"/>
              </a:rPr>
              <a:t>、</a:t>
            </a:r>
            <a:r>
              <a:rPr lang="en-US" altLang="zh-CN" sz="1400">
                <a:ea typeface="微软雅黑" pitchFamily="34" charset="-122"/>
              </a:rPr>
              <a:t>TXT</a:t>
            </a:r>
            <a:r>
              <a:rPr lang="zh-CN" altLang="en-US" sz="1400">
                <a:ea typeface="微软雅黑" pitchFamily="34" charset="-122"/>
              </a:rPr>
              <a:t>等格式将自动转化为</a:t>
            </a:r>
            <a:r>
              <a:rPr lang="en-US" altLang="zh-CN" sz="1400">
                <a:ea typeface="微软雅黑" pitchFamily="34" charset="-122"/>
              </a:rPr>
              <a:t>PDF</a:t>
            </a:r>
            <a:r>
              <a:rPr lang="zh-CN" altLang="en-US" sz="1400">
                <a:ea typeface="微软雅黑" pitchFamily="34" charset="-122"/>
              </a:rPr>
              <a:t>文件进行管理和阅读。</a:t>
            </a:r>
          </a:p>
          <a:p>
            <a:pPr>
              <a:lnSpc>
                <a:spcPct val="150000"/>
              </a:lnSpc>
            </a:pPr>
            <a:r>
              <a:rPr lang="en-US" altLang="zh-CN" sz="1400" b="1">
                <a:ea typeface="微软雅黑" pitchFamily="34" charset="-122"/>
              </a:rPr>
              <a:t>2.</a:t>
            </a:r>
            <a:r>
              <a:rPr lang="zh-CN" altLang="en-US" sz="1400" b="1">
                <a:ea typeface="微软雅黑" pitchFamily="34" charset="-122"/>
              </a:rPr>
              <a:t>文献检索和下载</a:t>
            </a:r>
          </a:p>
          <a:p>
            <a:pPr>
              <a:lnSpc>
                <a:spcPct val="150000"/>
              </a:lnSpc>
            </a:pPr>
            <a:r>
              <a:rPr lang="zh-CN" altLang="en-US" sz="1400">
                <a:ea typeface="微软雅黑" pitchFamily="34" charset="-122"/>
              </a:rPr>
              <a:t>支持</a:t>
            </a:r>
            <a:r>
              <a:rPr lang="en-US" altLang="zh-CN" sz="1400">
                <a:ea typeface="微软雅黑" pitchFamily="34" charset="-122"/>
              </a:rPr>
              <a:t>CNKI</a:t>
            </a:r>
            <a:r>
              <a:rPr lang="zh-CN" altLang="en-US" sz="1400">
                <a:ea typeface="微软雅黑" pitchFamily="34" charset="-122"/>
              </a:rPr>
              <a:t>学术总库检索、</a:t>
            </a:r>
            <a:r>
              <a:rPr lang="en-US" altLang="zh-CN" sz="1400">
                <a:ea typeface="微软雅黑" pitchFamily="34" charset="-122"/>
              </a:rPr>
              <a:t>CNKI Scholar</a:t>
            </a:r>
            <a:r>
              <a:rPr lang="zh-CN" altLang="en-US" sz="1400">
                <a:ea typeface="微软雅黑" pitchFamily="34" charset="-122"/>
              </a:rPr>
              <a:t>检索等，将检索到的文献信息直接导入到学习单元中；根据用户设置的帐号信息，自动下载全文，不需要登陆相应的数据库系统。</a:t>
            </a:r>
          </a:p>
          <a:p>
            <a:pPr>
              <a:lnSpc>
                <a:spcPct val="150000"/>
              </a:lnSpc>
            </a:pPr>
            <a:r>
              <a:rPr lang="en-US" altLang="zh-CN" sz="1400" b="1">
                <a:ea typeface="微软雅黑" pitchFamily="34" charset="-122"/>
              </a:rPr>
              <a:t>3.</a:t>
            </a:r>
            <a:r>
              <a:rPr lang="zh-CN" altLang="en-US" sz="1400" b="1">
                <a:ea typeface="微软雅黑" pitchFamily="34" charset="-122"/>
              </a:rPr>
              <a:t>深入研读</a:t>
            </a:r>
          </a:p>
          <a:p>
            <a:pPr>
              <a:lnSpc>
                <a:spcPct val="150000"/>
              </a:lnSpc>
            </a:pPr>
            <a:r>
              <a:rPr lang="zh-CN" altLang="en-US" sz="1400">
                <a:ea typeface="微软雅黑" pitchFamily="34" charset="-122"/>
              </a:rPr>
              <a:t>支持对学习过程中的划词检索和标注，包括检索工具书、检索文献、词组翻译、检索定义、</a:t>
            </a:r>
            <a:r>
              <a:rPr lang="en-US" altLang="zh-CN" sz="1400">
                <a:ea typeface="微软雅黑" pitchFamily="34" charset="-122"/>
              </a:rPr>
              <a:t>Google Scholar</a:t>
            </a:r>
            <a:r>
              <a:rPr lang="zh-CN" altLang="en-US" sz="1400">
                <a:ea typeface="微软雅黑" pitchFamily="34" charset="-122"/>
              </a:rPr>
              <a:t>检索等；支持将两篇文献在同一个窗口内进行对比研读。</a:t>
            </a:r>
          </a:p>
          <a:p>
            <a:pPr>
              <a:lnSpc>
                <a:spcPct val="150000"/>
              </a:lnSpc>
            </a:pPr>
            <a:r>
              <a:rPr lang="en-US" altLang="zh-CN" sz="1400" b="1">
                <a:ea typeface="微软雅黑" pitchFamily="34" charset="-122"/>
              </a:rPr>
              <a:t>4.</a:t>
            </a:r>
            <a:r>
              <a:rPr lang="zh-CN" altLang="en-US" sz="1400" b="1">
                <a:ea typeface="微软雅黑" pitchFamily="34" charset="-122"/>
              </a:rPr>
              <a:t>记录数字笔记　实现知识管理</a:t>
            </a:r>
          </a:p>
          <a:p>
            <a:pPr>
              <a:lnSpc>
                <a:spcPct val="150000"/>
              </a:lnSpc>
            </a:pPr>
            <a:r>
              <a:rPr lang="zh-CN" altLang="en-US" sz="1400">
                <a:ea typeface="微软雅黑" pitchFamily="34" charset="-122"/>
              </a:rPr>
              <a:t>支持将文献内的有用信息记录笔记，并可随手记录读者的想法、问题和评论等；支持笔记的多种管理方式：包括时间段、标签、笔记星标；支持将网页内容添加为笔记。</a:t>
            </a:r>
          </a:p>
          <a:p>
            <a:pPr>
              <a:lnSpc>
                <a:spcPct val="150000"/>
              </a:lnSpc>
            </a:pPr>
            <a:r>
              <a:rPr lang="en-US" altLang="zh-CN" sz="1400" b="1">
                <a:ea typeface="微软雅黑" pitchFamily="34" charset="-122"/>
              </a:rPr>
              <a:t>5.</a:t>
            </a:r>
            <a:r>
              <a:rPr lang="zh-CN" altLang="en-US" sz="1400" b="1">
                <a:ea typeface="微软雅黑" pitchFamily="34" charset="-122"/>
              </a:rPr>
              <a:t>写作和排版</a:t>
            </a:r>
          </a:p>
          <a:p>
            <a:pPr>
              <a:lnSpc>
                <a:spcPct val="150000"/>
              </a:lnSpc>
            </a:pPr>
            <a:r>
              <a:rPr lang="zh-CN" altLang="en-US" sz="1400">
                <a:ea typeface="微软雅黑" pitchFamily="34" charset="-122"/>
              </a:rPr>
              <a:t>基于</a:t>
            </a:r>
            <a:r>
              <a:rPr lang="en-US" altLang="zh-CN" sz="1400">
                <a:ea typeface="微软雅黑" pitchFamily="34" charset="-122"/>
              </a:rPr>
              <a:t>WORD</a:t>
            </a:r>
            <a:r>
              <a:rPr lang="zh-CN" altLang="en-US" sz="1400">
                <a:ea typeface="微软雅黑" pitchFamily="34" charset="-122"/>
              </a:rPr>
              <a:t>的通用写作功能，提供了面向学术等论文写作工具，包括：插入引文、编辑引文、编辑著录格式及布局格式等；提供了数千种期刊模板和参考文献样式编辑。</a:t>
            </a:r>
          </a:p>
          <a:p>
            <a:pPr>
              <a:lnSpc>
                <a:spcPct val="150000"/>
              </a:lnSpc>
            </a:pPr>
            <a:r>
              <a:rPr lang="en-US" altLang="zh-CN" sz="1400" b="1">
                <a:ea typeface="微软雅黑" pitchFamily="34" charset="-122"/>
              </a:rPr>
              <a:t>6.</a:t>
            </a:r>
            <a:r>
              <a:rPr lang="zh-CN" altLang="en-US" sz="1400" b="1">
                <a:ea typeface="微软雅黑" pitchFamily="34" charset="-122"/>
              </a:rPr>
              <a:t>在线投稿</a:t>
            </a:r>
          </a:p>
          <a:p>
            <a:pPr>
              <a:lnSpc>
                <a:spcPct val="150000"/>
              </a:lnSpc>
            </a:pPr>
            <a:r>
              <a:rPr lang="zh-CN" altLang="en-US" sz="1400">
                <a:ea typeface="微软雅黑" pitchFamily="34" charset="-122"/>
              </a:rPr>
              <a:t>撰写排版后的论文，作者可以直接选刊投稿，即可进入期刊的作者投稿系统。</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2"/>
          <p:cNvSpPr>
            <a:spLocks noGrp="1"/>
          </p:cNvSpPr>
          <p:nvPr>
            <p:ph type="title"/>
          </p:nvPr>
        </p:nvSpPr>
        <p:spPr>
          <a:xfrm>
            <a:off x="457200" y="274638"/>
            <a:ext cx="8229600" cy="541337"/>
          </a:xfrm>
        </p:spPr>
        <p:txBody>
          <a:bodyPr/>
          <a:lstStyle/>
          <a:p>
            <a:r>
              <a:rPr lang="zh-CN" altLang="en-US" smtClean="0"/>
              <a:t>五、</a:t>
            </a:r>
            <a:r>
              <a:rPr lang="en-US" altLang="zh-CN" smtClean="0"/>
              <a:t> KNS6.5</a:t>
            </a:r>
            <a:r>
              <a:rPr lang="zh-CN" altLang="en-US" smtClean="0"/>
              <a:t>平台使用指南</a:t>
            </a:r>
            <a:r>
              <a:rPr lang="en-US" altLang="zh-CN" smtClean="0"/>
              <a:t>-</a:t>
            </a:r>
            <a:r>
              <a:rPr lang="zh-CN" altLang="en-US" smtClean="0"/>
              <a:t>学习工具</a:t>
            </a:r>
          </a:p>
        </p:txBody>
      </p:sp>
      <p:sp>
        <p:nvSpPr>
          <p:cNvPr id="36866" name="矩形 3"/>
          <p:cNvSpPr>
            <a:spLocks noChangeArrowheads="1"/>
          </p:cNvSpPr>
          <p:nvPr/>
        </p:nvSpPr>
        <p:spPr bwMode="auto">
          <a:xfrm>
            <a:off x="250825" y="1095375"/>
            <a:ext cx="6870700" cy="461963"/>
          </a:xfrm>
          <a:prstGeom prst="rect">
            <a:avLst/>
          </a:prstGeom>
          <a:noFill/>
          <a:ln w="9525">
            <a:noFill/>
            <a:miter lim="800000"/>
            <a:headEnd/>
            <a:tailEnd/>
          </a:ln>
        </p:spPr>
        <p:txBody>
          <a:bodyPr wrap="none">
            <a:spAutoFit/>
          </a:bodyPr>
          <a:lstStyle/>
          <a:p>
            <a:r>
              <a:rPr lang="en-US" altLang="zh-CN" sz="2400" b="1">
                <a:ea typeface="微软雅黑" pitchFamily="34" charset="-122"/>
              </a:rPr>
              <a:t>5.1CNKI</a:t>
            </a:r>
            <a:r>
              <a:rPr lang="zh-CN" altLang="en-US" sz="2400" b="1">
                <a:ea typeface="微软雅黑" pitchFamily="34" charset="-122"/>
              </a:rPr>
              <a:t>数字化学习工具（</a:t>
            </a:r>
            <a:r>
              <a:rPr lang="en-US" altLang="zh-CN" sz="2400" b="1">
                <a:ea typeface="微软雅黑" pitchFamily="34" charset="-122"/>
              </a:rPr>
              <a:t>E-Learning 2.2</a:t>
            </a:r>
            <a:r>
              <a:rPr lang="zh-CN" altLang="en-US" sz="2400" b="1">
                <a:ea typeface="微软雅黑" pitchFamily="34" charset="-122"/>
              </a:rPr>
              <a:t>）介绍</a:t>
            </a:r>
            <a:endParaRPr lang="zh-CN" altLang="en-US" sz="2400">
              <a:ea typeface="微软雅黑" pitchFamily="34" charset="-122"/>
            </a:endParaRPr>
          </a:p>
        </p:txBody>
      </p:sp>
      <p:sp>
        <p:nvSpPr>
          <p:cNvPr id="5" name="矩形 4"/>
          <p:cNvSpPr/>
          <p:nvPr/>
        </p:nvSpPr>
        <p:spPr>
          <a:xfrm>
            <a:off x="250825" y="1557338"/>
            <a:ext cx="8893175" cy="5262562"/>
          </a:xfrm>
          <a:prstGeom prst="rect">
            <a:avLst/>
          </a:prstGeom>
        </p:spPr>
        <p:txBody>
          <a:bodyPr>
            <a:spAutoFit/>
          </a:bodyPr>
          <a:lstStyle/>
          <a:p>
            <a:pPr fontAlgn="auto">
              <a:lnSpc>
                <a:spcPct val="200000"/>
              </a:lnSpc>
              <a:spcBef>
                <a:spcPts val="0"/>
              </a:spcBef>
              <a:spcAft>
                <a:spcPts val="0"/>
              </a:spcAft>
              <a:defRPr/>
            </a:pPr>
            <a:r>
              <a:rPr lang="zh-CN" altLang="en-US" sz="2400" b="1" dirty="0">
                <a:solidFill>
                  <a:srgbClr val="FF0000"/>
                </a:solidFill>
                <a:latin typeface="+mj-ea"/>
                <a:ea typeface="+mj-ea"/>
              </a:rPr>
              <a:t>可以解决</a:t>
            </a:r>
            <a:r>
              <a:rPr lang="zh-CN" altLang="en-US" sz="2400" dirty="0">
                <a:latin typeface="+mj-ea"/>
                <a:ea typeface="+mj-ea"/>
              </a:rPr>
              <a:t>：</a:t>
            </a:r>
            <a:endParaRPr lang="en-US" altLang="zh-CN" sz="2400" dirty="0">
              <a:latin typeface="+mj-ea"/>
              <a:ea typeface="+mj-ea"/>
            </a:endParaRPr>
          </a:p>
          <a:p>
            <a:pPr fontAlgn="auto">
              <a:lnSpc>
                <a:spcPct val="200000"/>
              </a:lnSpc>
              <a:spcBef>
                <a:spcPts val="0"/>
              </a:spcBef>
              <a:spcAft>
                <a:spcPts val="0"/>
              </a:spcAft>
              <a:defRPr/>
            </a:pPr>
            <a:r>
              <a:rPr lang="en-US" altLang="zh-CN" sz="2400" dirty="0">
                <a:latin typeface="+mj-ea"/>
                <a:ea typeface="+mj-ea"/>
              </a:rPr>
              <a:t>1</a:t>
            </a:r>
            <a:r>
              <a:rPr lang="zh-CN" altLang="en-US" sz="2400" dirty="0">
                <a:latin typeface="+mj-ea"/>
                <a:ea typeface="+mj-ea"/>
              </a:rPr>
              <a:t>、不需要再下载很多文章放到本地磁盘的一个文件夹中，对文献分类编号等工作</a:t>
            </a:r>
            <a:endParaRPr lang="en-US" altLang="zh-CN" sz="2400" dirty="0">
              <a:latin typeface="+mj-ea"/>
              <a:ea typeface="+mj-ea"/>
            </a:endParaRPr>
          </a:p>
          <a:p>
            <a:pPr fontAlgn="auto">
              <a:lnSpc>
                <a:spcPct val="200000"/>
              </a:lnSpc>
              <a:spcBef>
                <a:spcPts val="0"/>
              </a:spcBef>
              <a:spcAft>
                <a:spcPts val="0"/>
              </a:spcAft>
              <a:defRPr/>
            </a:pPr>
            <a:r>
              <a:rPr lang="en-US" altLang="zh-CN" sz="2400" dirty="0">
                <a:latin typeface="+mj-ea"/>
                <a:ea typeface="+mj-ea"/>
              </a:rPr>
              <a:t>2</a:t>
            </a:r>
            <a:r>
              <a:rPr lang="zh-CN" altLang="en-US" sz="2400" dirty="0">
                <a:latin typeface="+mj-ea"/>
                <a:ea typeface="+mj-ea"/>
              </a:rPr>
              <a:t>、不需要再对已经阅读、未读或者重要的文献进行单独标记。</a:t>
            </a:r>
            <a:endParaRPr lang="en-US" altLang="zh-CN" sz="2400" dirty="0">
              <a:latin typeface="+mj-ea"/>
              <a:ea typeface="+mj-ea"/>
            </a:endParaRPr>
          </a:p>
          <a:p>
            <a:pPr fontAlgn="auto">
              <a:lnSpc>
                <a:spcPct val="200000"/>
              </a:lnSpc>
              <a:spcBef>
                <a:spcPts val="0"/>
              </a:spcBef>
              <a:spcAft>
                <a:spcPts val="0"/>
              </a:spcAft>
              <a:defRPr/>
            </a:pPr>
            <a:r>
              <a:rPr lang="en-US" altLang="zh-CN" sz="2400" dirty="0">
                <a:latin typeface="+mj-ea"/>
                <a:ea typeface="+mj-ea"/>
              </a:rPr>
              <a:t>3</a:t>
            </a:r>
            <a:r>
              <a:rPr lang="zh-CN" altLang="en-US" sz="2400" dirty="0">
                <a:latin typeface="+mj-ea"/>
                <a:ea typeface="+mj-ea"/>
              </a:rPr>
              <a:t>、自动标引，可以解决漏标引的情况。</a:t>
            </a:r>
            <a:endParaRPr lang="en-US" altLang="zh-CN" sz="2400" dirty="0">
              <a:latin typeface="+mj-ea"/>
              <a:ea typeface="+mj-ea"/>
            </a:endParaRPr>
          </a:p>
          <a:p>
            <a:pPr fontAlgn="auto">
              <a:lnSpc>
                <a:spcPct val="200000"/>
              </a:lnSpc>
              <a:spcBef>
                <a:spcPts val="0"/>
              </a:spcBef>
              <a:spcAft>
                <a:spcPts val="0"/>
              </a:spcAft>
              <a:defRPr/>
            </a:pPr>
            <a:r>
              <a:rPr lang="en-US" altLang="zh-CN" sz="2400" dirty="0">
                <a:latin typeface="+mj-ea"/>
                <a:ea typeface="+mj-ea"/>
              </a:rPr>
              <a:t>4</a:t>
            </a:r>
            <a:r>
              <a:rPr lang="zh-CN" altLang="en-US" sz="2400" dirty="0">
                <a:latin typeface="+mj-ea"/>
                <a:ea typeface="+mj-ea"/>
              </a:rPr>
              <a:t>、支持在线投稿，提供投稿模板</a:t>
            </a:r>
            <a:endParaRPr lang="en-US" altLang="zh-CN" sz="2400" dirty="0">
              <a:latin typeface="+mj-ea"/>
              <a:ea typeface="+mj-ea"/>
            </a:endParaRPr>
          </a:p>
          <a:p>
            <a:pPr fontAlgn="auto">
              <a:lnSpc>
                <a:spcPct val="200000"/>
              </a:lnSpc>
              <a:spcBef>
                <a:spcPts val="0"/>
              </a:spcBef>
              <a:spcAft>
                <a:spcPts val="0"/>
              </a:spcAft>
              <a:defRPr/>
            </a:pPr>
            <a:endParaRPr lang="zh-CN" altLang="en-US" sz="2400" dirty="0">
              <a:latin typeface="+mj-ea"/>
              <a:ea typeface="+mj-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3850" y="1371600"/>
            <a:ext cx="8480425" cy="369888"/>
          </a:xfrm>
          <a:prstGeom prst="rect">
            <a:avLst/>
          </a:prstGeom>
          <a:noFill/>
        </p:spPr>
        <p:txBody>
          <a:bodyPr wrap="none">
            <a:spAutoFit/>
          </a:bodyPr>
          <a:lstStyle/>
          <a:p>
            <a:pPr fontAlgn="auto">
              <a:spcBef>
                <a:spcPts val="0"/>
              </a:spcBef>
              <a:spcAft>
                <a:spcPts val="0"/>
              </a:spcAft>
              <a:defRPr/>
            </a:pPr>
            <a:r>
              <a:rPr lang="zh-CN" altLang="en-US" b="1" dirty="0">
                <a:solidFill>
                  <a:srgbClr val="FF0000"/>
                </a:solidFill>
                <a:latin typeface="+mn-ea"/>
                <a:ea typeface="+mn-ea"/>
              </a:rPr>
              <a:t>第一步：与</a:t>
            </a:r>
            <a:r>
              <a:rPr lang="en-US" altLang="zh-CN" b="1" dirty="0">
                <a:solidFill>
                  <a:srgbClr val="FF0000"/>
                </a:solidFill>
                <a:latin typeface="+mn-ea"/>
                <a:ea typeface="+mn-ea"/>
              </a:rPr>
              <a:t>CAJ</a:t>
            </a:r>
            <a:r>
              <a:rPr lang="zh-CN" altLang="en-US" b="1" dirty="0">
                <a:solidFill>
                  <a:srgbClr val="FF0000"/>
                </a:solidFill>
                <a:latin typeface="+mn-ea"/>
                <a:ea typeface="+mn-ea"/>
              </a:rPr>
              <a:t>浏览器下载的方式一样，进入中心网站，在下载处，进入下载页面</a:t>
            </a:r>
            <a:endParaRPr lang="zh-CN" altLang="en-US" b="1" dirty="0">
              <a:solidFill>
                <a:srgbClr val="FF0000"/>
              </a:solidFill>
              <a:latin typeface="+mn-ea"/>
              <a:ea typeface="+mn-ea"/>
            </a:endParaRPr>
          </a:p>
        </p:txBody>
      </p:sp>
      <p:sp>
        <p:nvSpPr>
          <p:cNvPr id="37890" name="标题 1"/>
          <p:cNvSpPr>
            <a:spLocks noGrp="1"/>
          </p:cNvSpPr>
          <p:nvPr>
            <p:ph type="title"/>
          </p:nvPr>
        </p:nvSpPr>
        <p:spPr>
          <a:xfrm>
            <a:off x="457200" y="274638"/>
            <a:ext cx="8229600" cy="541337"/>
          </a:xfrm>
        </p:spPr>
        <p:txBody>
          <a:bodyPr/>
          <a:lstStyle/>
          <a:p>
            <a:r>
              <a:rPr lang="zh-CN" altLang="en-US" smtClean="0"/>
              <a:t>五、</a:t>
            </a:r>
            <a:r>
              <a:rPr lang="en-US" altLang="zh-CN" smtClean="0"/>
              <a:t> KNS6.5</a:t>
            </a:r>
            <a:r>
              <a:rPr lang="zh-CN" altLang="en-US" smtClean="0"/>
              <a:t>平台使用指南</a:t>
            </a:r>
            <a:r>
              <a:rPr lang="en-US" altLang="zh-CN" smtClean="0"/>
              <a:t>-</a:t>
            </a:r>
            <a:r>
              <a:rPr lang="zh-CN" altLang="en-US" smtClean="0"/>
              <a:t>学习工具</a:t>
            </a:r>
          </a:p>
        </p:txBody>
      </p:sp>
      <p:sp>
        <p:nvSpPr>
          <p:cNvPr id="37891" name="矩形 11"/>
          <p:cNvSpPr>
            <a:spLocks noChangeArrowheads="1"/>
          </p:cNvSpPr>
          <p:nvPr/>
        </p:nvSpPr>
        <p:spPr bwMode="auto">
          <a:xfrm>
            <a:off x="250825" y="938213"/>
            <a:ext cx="7794625" cy="461962"/>
          </a:xfrm>
          <a:prstGeom prst="rect">
            <a:avLst/>
          </a:prstGeom>
          <a:noFill/>
          <a:ln w="9525">
            <a:noFill/>
            <a:miter lim="800000"/>
            <a:headEnd/>
            <a:tailEnd/>
          </a:ln>
        </p:spPr>
        <p:txBody>
          <a:bodyPr wrap="none">
            <a:spAutoFit/>
          </a:bodyPr>
          <a:lstStyle/>
          <a:p>
            <a:r>
              <a:rPr lang="en-US" altLang="zh-CN" sz="2400" b="1">
                <a:ea typeface="微软雅黑" pitchFamily="34" charset="-122"/>
              </a:rPr>
              <a:t>5.2CNKI</a:t>
            </a:r>
            <a:r>
              <a:rPr lang="zh-CN" altLang="en-US" sz="2400" b="1">
                <a:ea typeface="微软雅黑" pitchFamily="34" charset="-122"/>
              </a:rPr>
              <a:t>数字化学习工具（</a:t>
            </a:r>
            <a:r>
              <a:rPr lang="en-US" altLang="zh-CN" sz="2400" b="1">
                <a:ea typeface="微软雅黑" pitchFamily="34" charset="-122"/>
              </a:rPr>
              <a:t>E-Learning 2.2</a:t>
            </a:r>
            <a:r>
              <a:rPr lang="zh-CN" altLang="en-US" sz="2400" b="1">
                <a:ea typeface="微软雅黑" pitchFamily="34" charset="-122"/>
              </a:rPr>
              <a:t>）下载、安装</a:t>
            </a:r>
            <a:endParaRPr lang="zh-CN" altLang="en-US" sz="2400">
              <a:ea typeface="微软雅黑" pitchFamily="34" charset="-122"/>
            </a:endParaRPr>
          </a:p>
        </p:txBody>
      </p:sp>
      <p:pic>
        <p:nvPicPr>
          <p:cNvPr id="3074" name="Picture 2"/>
          <p:cNvPicPr>
            <a:picLocks noChangeAspect="1" noChangeArrowheads="1"/>
          </p:cNvPicPr>
          <p:nvPr/>
        </p:nvPicPr>
        <p:blipFill>
          <a:blip r:embed="rId2"/>
          <a:srcRect/>
          <a:stretch>
            <a:fillRect/>
          </a:stretch>
        </p:blipFill>
        <p:spPr bwMode="auto">
          <a:xfrm>
            <a:off x="0" y="1916113"/>
            <a:ext cx="9144000" cy="2390775"/>
          </a:xfrm>
          <a:prstGeom prst="rect">
            <a:avLst/>
          </a:prstGeom>
          <a:noFill/>
          <a:ln w="9525">
            <a:noFill/>
            <a:miter lim="800000"/>
            <a:headEnd/>
            <a:tailEnd/>
          </a:ln>
        </p:spPr>
      </p:pic>
      <p:pic>
        <p:nvPicPr>
          <p:cNvPr id="3075" name="Picture 3"/>
          <p:cNvPicPr>
            <a:picLocks noChangeAspect="1" noChangeArrowheads="1"/>
          </p:cNvPicPr>
          <p:nvPr/>
        </p:nvPicPr>
        <p:blipFill>
          <a:blip r:embed="rId3"/>
          <a:srcRect/>
          <a:stretch>
            <a:fillRect/>
          </a:stretch>
        </p:blipFill>
        <p:spPr bwMode="auto">
          <a:xfrm>
            <a:off x="900113" y="1728788"/>
            <a:ext cx="8047037" cy="5173662"/>
          </a:xfrm>
          <a:prstGeom prst="rect">
            <a:avLst/>
          </a:prstGeom>
          <a:noFill/>
          <a:ln w="9525">
            <a:noFill/>
            <a:miter lim="800000"/>
            <a:headEnd/>
            <a:tailEnd/>
          </a:ln>
        </p:spPr>
      </p:pic>
      <p:grpSp>
        <p:nvGrpSpPr>
          <p:cNvPr id="5" name="组合 4"/>
          <p:cNvGrpSpPr>
            <a:grpSpLocks/>
          </p:cNvGrpSpPr>
          <p:nvPr/>
        </p:nvGrpSpPr>
        <p:grpSpPr bwMode="auto">
          <a:xfrm>
            <a:off x="4148138" y="4935538"/>
            <a:ext cx="4216400" cy="939800"/>
            <a:chOff x="4148580" y="4935232"/>
            <a:chExt cx="4215188" cy="939386"/>
          </a:xfrm>
        </p:grpSpPr>
        <p:pic>
          <p:nvPicPr>
            <p:cNvPr id="37895" name="Picture 4"/>
            <p:cNvPicPr>
              <a:picLocks noChangeAspect="1" noChangeArrowheads="1"/>
            </p:cNvPicPr>
            <p:nvPr/>
          </p:nvPicPr>
          <p:blipFill>
            <a:blip r:embed="rId4"/>
            <a:srcRect/>
            <a:stretch>
              <a:fillRect/>
            </a:stretch>
          </p:blipFill>
          <p:spPr bwMode="auto">
            <a:xfrm>
              <a:off x="4148580" y="4941168"/>
              <a:ext cx="857250" cy="933450"/>
            </a:xfrm>
            <a:prstGeom prst="rect">
              <a:avLst/>
            </a:prstGeom>
            <a:noFill/>
            <a:ln w="9525">
              <a:noFill/>
              <a:miter lim="800000"/>
              <a:headEnd/>
              <a:tailEnd/>
            </a:ln>
          </p:spPr>
        </p:pic>
        <p:sp>
          <p:nvSpPr>
            <p:cNvPr id="4" name="矩形 3"/>
            <p:cNvSpPr/>
            <p:nvPr/>
          </p:nvSpPr>
          <p:spPr>
            <a:xfrm>
              <a:off x="5051607" y="4935232"/>
              <a:ext cx="3312161" cy="79181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solidFill>
                    <a:srgbClr val="FF0000"/>
                  </a:solidFill>
                </a:rPr>
                <a:t>安装完成后，在桌面上出现</a:t>
              </a:r>
              <a:r>
                <a:rPr lang="en-US" altLang="zh-CN" dirty="0">
                  <a:solidFill>
                    <a:srgbClr val="FF0000"/>
                  </a:solidFill>
                </a:rPr>
                <a:t>CNKIE-learning</a:t>
              </a:r>
              <a:r>
                <a:rPr lang="zh-CN" altLang="en-US" dirty="0">
                  <a:solidFill>
                    <a:srgbClr val="FF0000"/>
                  </a:solidFill>
                </a:rPr>
                <a:t>图标</a:t>
              </a:r>
              <a:endParaRPr lang="zh-CN" altLang="en-US"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2"/>
          <p:cNvSpPr>
            <a:spLocks noGrp="1"/>
          </p:cNvSpPr>
          <p:nvPr>
            <p:ph type="title"/>
          </p:nvPr>
        </p:nvSpPr>
        <p:spPr>
          <a:xfrm>
            <a:off x="457200" y="274638"/>
            <a:ext cx="8229600" cy="541337"/>
          </a:xfrm>
        </p:spPr>
        <p:txBody>
          <a:bodyPr/>
          <a:lstStyle/>
          <a:p>
            <a:r>
              <a:rPr lang="en-US" altLang="zh-CN" smtClean="0"/>
              <a:t>CNKI</a:t>
            </a:r>
            <a:r>
              <a:rPr lang="zh-CN" altLang="en-US" smtClean="0"/>
              <a:t>数字化学习平台</a:t>
            </a:r>
          </a:p>
        </p:txBody>
      </p:sp>
      <p:sp>
        <p:nvSpPr>
          <p:cNvPr id="38914" name="Freeform 5"/>
          <p:cNvSpPr>
            <a:spLocks noChangeArrowheads="1"/>
          </p:cNvSpPr>
          <p:nvPr/>
        </p:nvSpPr>
        <p:spPr bwMode="auto">
          <a:xfrm>
            <a:off x="1619250" y="1625600"/>
            <a:ext cx="6645275" cy="4175125"/>
          </a:xfrm>
          <a:custGeom>
            <a:avLst/>
            <a:gdLst/>
            <a:ahLst/>
            <a:cxnLst/>
            <a:rect l="0" t="0" r="0" b="0"/>
            <a:pathLst/>
          </a:custGeom>
          <a:solidFill>
            <a:schemeClr val="bg1"/>
          </a:solidFill>
          <a:ln w="9525">
            <a:noFill/>
            <a:round/>
            <a:headEnd/>
            <a:tailEnd/>
          </a:ln>
        </p:spPr>
        <p:txBody>
          <a:bodyPr/>
          <a:lstStyle/>
          <a:p>
            <a:endParaRPr lang="zh-CN" altLang="en-US"/>
          </a:p>
        </p:txBody>
      </p:sp>
      <p:grpSp>
        <p:nvGrpSpPr>
          <p:cNvPr id="2" name="Group 8"/>
          <p:cNvGrpSpPr>
            <a:grpSpLocks/>
          </p:cNvGrpSpPr>
          <p:nvPr/>
        </p:nvGrpSpPr>
        <p:grpSpPr bwMode="auto">
          <a:xfrm>
            <a:off x="684213" y="1558925"/>
            <a:ext cx="1755775" cy="1749425"/>
            <a:chOff x="0" y="0"/>
            <a:chExt cx="2766" cy="2754"/>
          </a:xfrm>
        </p:grpSpPr>
        <p:pic>
          <p:nvPicPr>
            <p:cNvPr id="38932" name="Picture 8"/>
            <p:cNvPicPr>
              <a:picLocks noChangeAspect="1" noChangeArrowheads="1"/>
            </p:cNvPicPr>
            <p:nvPr/>
          </p:nvPicPr>
          <p:blipFill>
            <a:blip r:embed="rId2"/>
            <a:srcRect/>
            <a:stretch>
              <a:fillRect/>
            </a:stretch>
          </p:blipFill>
          <p:spPr bwMode="auto">
            <a:xfrm>
              <a:off x="0" y="0"/>
              <a:ext cx="2766" cy="2755"/>
            </a:xfrm>
            <a:prstGeom prst="rect">
              <a:avLst/>
            </a:prstGeom>
            <a:noFill/>
            <a:ln w="9525">
              <a:noFill/>
              <a:miter lim="800000"/>
              <a:headEnd/>
              <a:tailEnd/>
            </a:ln>
          </p:spPr>
        </p:pic>
        <p:sp>
          <p:nvSpPr>
            <p:cNvPr id="7" name="Text Box 10"/>
            <p:cNvSpPr txBox="1">
              <a:spLocks noChangeArrowheads="1"/>
            </p:cNvSpPr>
            <p:nvPr/>
          </p:nvSpPr>
          <p:spPr bwMode="auto">
            <a:xfrm>
              <a:off x="320" y="747"/>
              <a:ext cx="2208" cy="1819"/>
            </a:xfrm>
            <a:prstGeom prst="rect">
              <a:avLst/>
            </a:prstGeom>
            <a:noFill/>
            <a:ln>
              <a:noFill/>
            </a:ln>
            <a:extLst>
              <a:ext uri="{909E8E84-426E-40DD-AFC4-6F175D3DCCD1}"/>
              <a:ext uri="{91240B29-F687-4F45-9708-019B960494DF}"/>
            </a:extLst>
          </p:spPr>
          <p:txBody>
            <a:bodyPr wrap="none">
              <a:spAutoFit/>
            </a:bodyPr>
            <a:lstStyle/>
            <a:p>
              <a:pPr algn="ctr" eaLnBrk="0" fontAlgn="auto" hangingPunct="0">
                <a:lnSpc>
                  <a:spcPct val="90000"/>
                </a:lnSpc>
                <a:spcBef>
                  <a:spcPts val="0"/>
                </a:spcBef>
                <a:spcAft>
                  <a:spcPct val="35000"/>
                </a:spcAft>
                <a:defRPr/>
              </a:pPr>
              <a:r>
                <a:rPr lang="zh-CN" altLang="en-US" sz="1600" b="1">
                  <a:solidFill>
                    <a:srgbClr val="FF0000"/>
                  </a:solidFill>
                  <a:effectLst>
                    <a:outerShdw blurRad="38100" dist="38100" dir="2700000" algn="tl">
                      <a:srgbClr val="C0C0C0"/>
                    </a:outerShdw>
                  </a:effectLst>
                  <a:latin typeface="楷体" pitchFamily="49" charset="-122"/>
                  <a:ea typeface="楷体" pitchFamily="49" charset="-122"/>
                  <a:sym typeface="宋体" pitchFamily="2" charset="-122"/>
                </a:rPr>
                <a:t>确定学习主题</a:t>
              </a:r>
            </a:p>
            <a:p>
              <a:pPr algn="ctr" eaLnBrk="0" fontAlgn="auto" hangingPunct="0">
                <a:lnSpc>
                  <a:spcPct val="90000"/>
                </a:lnSpc>
                <a:spcBef>
                  <a:spcPts val="0"/>
                </a:spcBef>
                <a:spcAft>
                  <a:spcPct val="35000"/>
                </a:spcAft>
                <a:defRPr/>
              </a:pPr>
              <a:r>
                <a:rPr lang="zh-CN" altLang="en-US" sz="1400" b="1">
                  <a:effectLst>
                    <a:outerShdw blurRad="38100" dist="38100" dir="2700000" algn="tl">
                      <a:srgbClr val="C0C0C0"/>
                    </a:outerShdw>
                  </a:effectLst>
                  <a:latin typeface="楷体" pitchFamily="49" charset="-122"/>
                  <a:ea typeface="楷体" pitchFamily="49" charset="-122"/>
                  <a:sym typeface="宋体" pitchFamily="2" charset="-122"/>
                </a:rPr>
                <a:t>研究主题</a:t>
              </a:r>
              <a:endParaRPr lang="zh-CN" altLang="en-US" sz="1400" b="1">
                <a:effectLst>
                  <a:outerShdw blurRad="38100" dist="38100" dir="2700000" algn="tl">
                    <a:srgbClr val="C0C0C0"/>
                  </a:outerShdw>
                </a:effectLst>
                <a:latin typeface="楷体" pitchFamily="49" charset="-122"/>
                <a:ea typeface="楷体" pitchFamily="49" charset="-122"/>
                <a:sym typeface="Arial" pitchFamily="34" charset="0"/>
              </a:endParaRPr>
            </a:p>
            <a:p>
              <a:pPr algn="ctr" eaLnBrk="0" fontAlgn="auto" hangingPunct="0">
                <a:lnSpc>
                  <a:spcPct val="90000"/>
                </a:lnSpc>
                <a:spcBef>
                  <a:spcPts val="0"/>
                </a:spcBef>
                <a:spcAft>
                  <a:spcPct val="35000"/>
                </a:spcAft>
                <a:defRPr/>
              </a:pPr>
              <a:r>
                <a:rPr lang="zh-CN" altLang="en-US" sz="1400" b="1">
                  <a:effectLst>
                    <a:outerShdw blurRad="38100" dist="38100" dir="2700000" algn="tl">
                      <a:srgbClr val="C0C0C0"/>
                    </a:outerShdw>
                  </a:effectLst>
                  <a:latin typeface="楷体" pitchFamily="49" charset="-122"/>
                  <a:ea typeface="楷体" pitchFamily="49" charset="-122"/>
                  <a:sym typeface="宋体" pitchFamily="2" charset="-122"/>
                </a:rPr>
                <a:t>学习单元</a:t>
              </a:r>
            </a:p>
            <a:p>
              <a:pPr algn="ctr" fontAlgn="auto">
                <a:lnSpc>
                  <a:spcPct val="90000"/>
                </a:lnSpc>
                <a:spcBef>
                  <a:spcPts val="0"/>
                </a:spcBef>
                <a:spcAft>
                  <a:spcPct val="35000"/>
                </a:spcAft>
                <a:defRPr/>
              </a:pPr>
              <a:endParaRPr lang="zh-CN" altLang="en-US" sz="1600" b="1">
                <a:effectLst>
                  <a:outerShdw blurRad="38100" dist="38100" dir="2700000" algn="tl">
                    <a:srgbClr val="C0C0C0"/>
                  </a:outerShdw>
                </a:effectLst>
                <a:latin typeface="楷体" pitchFamily="49" charset="-122"/>
                <a:ea typeface="楷体" pitchFamily="49" charset="-122"/>
              </a:endParaRPr>
            </a:p>
          </p:txBody>
        </p:sp>
      </p:grpSp>
      <p:grpSp>
        <p:nvGrpSpPr>
          <p:cNvPr id="5" name="Group 11"/>
          <p:cNvGrpSpPr>
            <a:grpSpLocks/>
          </p:cNvGrpSpPr>
          <p:nvPr/>
        </p:nvGrpSpPr>
        <p:grpSpPr bwMode="auto">
          <a:xfrm>
            <a:off x="1189038" y="3140075"/>
            <a:ext cx="1758950" cy="1728788"/>
            <a:chOff x="0" y="0"/>
            <a:chExt cx="2770" cy="2722"/>
          </a:xfrm>
        </p:grpSpPr>
        <p:pic>
          <p:nvPicPr>
            <p:cNvPr id="38930" name="Picture 18"/>
            <p:cNvPicPr>
              <a:picLocks noChangeAspect="1" noChangeArrowheads="1"/>
            </p:cNvPicPr>
            <p:nvPr/>
          </p:nvPicPr>
          <p:blipFill>
            <a:blip r:embed="rId3"/>
            <a:srcRect/>
            <a:stretch>
              <a:fillRect/>
            </a:stretch>
          </p:blipFill>
          <p:spPr bwMode="auto">
            <a:xfrm>
              <a:off x="0" y="0"/>
              <a:ext cx="2771" cy="2722"/>
            </a:xfrm>
            <a:prstGeom prst="rect">
              <a:avLst/>
            </a:prstGeom>
            <a:noFill/>
            <a:ln w="9525">
              <a:noFill/>
              <a:miter lim="800000"/>
              <a:headEnd/>
              <a:tailEnd/>
            </a:ln>
          </p:spPr>
        </p:pic>
        <p:sp>
          <p:nvSpPr>
            <p:cNvPr id="10" name="Text Box 13"/>
            <p:cNvSpPr txBox="1">
              <a:spLocks noChangeArrowheads="1"/>
            </p:cNvSpPr>
            <p:nvPr/>
          </p:nvSpPr>
          <p:spPr bwMode="auto">
            <a:xfrm>
              <a:off x="397" y="752"/>
              <a:ext cx="2208" cy="1820"/>
            </a:xfrm>
            <a:prstGeom prst="rect">
              <a:avLst/>
            </a:prstGeom>
            <a:noFill/>
            <a:ln>
              <a:noFill/>
            </a:ln>
            <a:extLst>
              <a:ext uri="{909E8E84-426E-40DD-AFC4-6F175D3DCCD1}"/>
              <a:ext uri="{91240B29-F687-4F45-9708-019B960494DF}"/>
            </a:extLst>
          </p:spPr>
          <p:txBody>
            <a:bodyPr wrap="none">
              <a:spAutoFit/>
            </a:bodyPr>
            <a:lstStyle/>
            <a:p>
              <a:pPr algn="ctr" eaLnBrk="0" fontAlgn="auto" hangingPunct="0">
                <a:lnSpc>
                  <a:spcPct val="90000"/>
                </a:lnSpc>
                <a:spcBef>
                  <a:spcPts val="0"/>
                </a:spcBef>
                <a:spcAft>
                  <a:spcPct val="35000"/>
                </a:spcAft>
                <a:defRPr/>
              </a:pPr>
              <a:r>
                <a:rPr lang="zh-CN" altLang="en-US" sz="2000" b="1">
                  <a:solidFill>
                    <a:srgbClr val="FF0000"/>
                  </a:solidFill>
                  <a:effectLst>
                    <a:outerShdw blurRad="38100" dist="38100" dir="2700000" algn="tl">
                      <a:srgbClr val="C0C0C0"/>
                    </a:outerShdw>
                  </a:effectLst>
                  <a:latin typeface="楷体" pitchFamily="49" charset="-122"/>
                  <a:ea typeface="楷体" pitchFamily="49" charset="-122"/>
                  <a:sym typeface="宋体" pitchFamily="2" charset="-122"/>
                </a:rPr>
                <a:t>查资料</a:t>
              </a:r>
            </a:p>
            <a:p>
              <a:pPr algn="ctr" eaLnBrk="0" fontAlgn="auto" hangingPunct="0">
                <a:lnSpc>
                  <a:spcPct val="90000"/>
                </a:lnSpc>
                <a:spcBef>
                  <a:spcPts val="0"/>
                </a:spcBef>
                <a:spcAft>
                  <a:spcPct val="35000"/>
                </a:spcAft>
                <a:defRPr/>
              </a:pPr>
              <a:r>
                <a:rPr lang="en-US" sz="1200" b="1">
                  <a:effectLst>
                    <a:outerShdw blurRad="38100" dist="38100" dir="2700000" algn="tl">
                      <a:srgbClr val="C0C0C0"/>
                    </a:outerShdw>
                  </a:effectLst>
                  <a:latin typeface="楷体" pitchFamily="49" charset="-122"/>
                  <a:ea typeface="楷体" pitchFamily="49" charset="-122"/>
                  <a:sym typeface="Arial" pitchFamily="34" charset="0"/>
                </a:rPr>
                <a:t>CNKI</a:t>
              </a:r>
              <a:r>
                <a:rPr lang="zh-CN" altLang="en-US" sz="1200" b="1">
                  <a:effectLst>
                    <a:outerShdw blurRad="38100" dist="38100" dir="2700000" algn="tl">
                      <a:srgbClr val="C0C0C0"/>
                    </a:outerShdw>
                  </a:effectLst>
                  <a:latin typeface="楷体" pitchFamily="49" charset="-122"/>
                  <a:ea typeface="楷体" pitchFamily="49" charset="-122"/>
                  <a:sym typeface="宋体" pitchFamily="2" charset="-122"/>
                </a:rPr>
                <a:t>学术总库搜索</a:t>
              </a:r>
            </a:p>
            <a:p>
              <a:pPr algn="ctr" eaLnBrk="0" fontAlgn="auto" hangingPunct="0">
                <a:lnSpc>
                  <a:spcPct val="90000"/>
                </a:lnSpc>
                <a:spcBef>
                  <a:spcPts val="0"/>
                </a:spcBef>
                <a:spcAft>
                  <a:spcPct val="35000"/>
                </a:spcAft>
                <a:defRPr/>
              </a:pPr>
              <a:r>
                <a:rPr lang="en-US" sz="1200" b="1">
                  <a:effectLst>
                    <a:outerShdw blurRad="38100" dist="38100" dir="2700000" algn="tl">
                      <a:srgbClr val="C0C0C0"/>
                    </a:outerShdw>
                  </a:effectLst>
                  <a:latin typeface="楷体" pitchFamily="49" charset="-122"/>
                  <a:ea typeface="楷体" pitchFamily="49" charset="-122"/>
                  <a:sym typeface="Arial" pitchFamily="34" charset="0"/>
                </a:rPr>
                <a:t>CNKI</a:t>
              </a:r>
              <a:r>
                <a:rPr lang="zh-CN" altLang="en-US" sz="1200" b="1">
                  <a:effectLst>
                    <a:outerShdw blurRad="38100" dist="38100" dir="2700000" algn="tl">
                      <a:srgbClr val="C0C0C0"/>
                    </a:outerShdw>
                  </a:effectLst>
                  <a:latin typeface="楷体" pitchFamily="49" charset="-122"/>
                  <a:ea typeface="楷体" pitchFamily="49" charset="-122"/>
                  <a:sym typeface="宋体" pitchFamily="2" charset="-122"/>
                </a:rPr>
                <a:t>学术搜索等</a:t>
              </a:r>
              <a:endParaRPr lang="zh-CN" altLang="en-US" sz="1200">
                <a:effectLst>
                  <a:outerShdw blurRad="38100" dist="38100" dir="2700000" algn="tl">
                    <a:srgbClr val="C0C0C0"/>
                  </a:outerShdw>
                </a:effectLst>
                <a:latin typeface="楷体" pitchFamily="49" charset="-122"/>
                <a:ea typeface="楷体" pitchFamily="49" charset="-122"/>
                <a:sym typeface="宋体" pitchFamily="2" charset="-122"/>
              </a:endParaRPr>
            </a:p>
            <a:p>
              <a:pPr algn="ctr" fontAlgn="auto">
                <a:lnSpc>
                  <a:spcPct val="90000"/>
                </a:lnSpc>
                <a:spcBef>
                  <a:spcPts val="0"/>
                </a:spcBef>
                <a:spcAft>
                  <a:spcPct val="35000"/>
                </a:spcAft>
                <a:defRPr/>
              </a:pPr>
              <a:endParaRPr lang="zh-CN" altLang="en-US" sz="1600">
                <a:latin typeface="楷体" pitchFamily="49" charset="-122"/>
                <a:ea typeface="楷体" pitchFamily="49" charset="-122"/>
              </a:endParaRPr>
            </a:p>
          </p:txBody>
        </p:sp>
      </p:grpSp>
      <p:grpSp>
        <p:nvGrpSpPr>
          <p:cNvPr id="8" name="Group 14"/>
          <p:cNvGrpSpPr>
            <a:grpSpLocks/>
          </p:cNvGrpSpPr>
          <p:nvPr/>
        </p:nvGrpSpPr>
        <p:grpSpPr bwMode="auto">
          <a:xfrm>
            <a:off x="2628900" y="4149725"/>
            <a:ext cx="1758950" cy="1727200"/>
            <a:chOff x="0" y="0"/>
            <a:chExt cx="2770" cy="2722"/>
          </a:xfrm>
        </p:grpSpPr>
        <p:pic>
          <p:nvPicPr>
            <p:cNvPr id="38928" name="Picture 23"/>
            <p:cNvPicPr>
              <a:picLocks noChangeAspect="1" noChangeArrowheads="1"/>
            </p:cNvPicPr>
            <p:nvPr/>
          </p:nvPicPr>
          <p:blipFill>
            <a:blip r:embed="rId3"/>
            <a:srcRect/>
            <a:stretch>
              <a:fillRect/>
            </a:stretch>
          </p:blipFill>
          <p:spPr bwMode="auto">
            <a:xfrm>
              <a:off x="0" y="0"/>
              <a:ext cx="2771" cy="2722"/>
            </a:xfrm>
            <a:prstGeom prst="rect">
              <a:avLst/>
            </a:prstGeom>
            <a:noFill/>
            <a:ln w="9525">
              <a:noFill/>
              <a:miter lim="800000"/>
              <a:headEnd/>
              <a:tailEnd/>
            </a:ln>
          </p:spPr>
        </p:pic>
        <p:sp>
          <p:nvSpPr>
            <p:cNvPr id="13" name="Text Box 16"/>
            <p:cNvSpPr txBox="1">
              <a:spLocks noChangeArrowheads="1"/>
            </p:cNvSpPr>
            <p:nvPr/>
          </p:nvSpPr>
          <p:spPr bwMode="auto">
            <a:xfrm>
              <a:off x="338" y="485"/>
              <a:ext cx="2087" cy="2227"/>
            </a:xfrm>
            <a:prstGeom prst="rect">
              <a:avLst/>
            </a:prstGeom>
            <a:noFill/>
            <a:ln>
              <a:noFill/>
            </a:ln>
            <a:extLst>
              <a:ext uri="{909E8E84-426E-40DD-AFC4-6F175D3DCCD1}"/>
              <a:ext uri="{91240B29-F687-4F45-9708-019B960494DF}"/>
            </a:extLst>
          </p:spPr>
          <p:txBody>
            <a:bodyPr wrap="none">
              <a:spAutoFit/>
            </a:bodyPr>
            <a:lstStyle/>
            <a:p>
              <a:pPr algn="ctr" eaLnBrk="0" fontAlgn="auto" hangingPunct="0">
                <a:lnSpc>
                  <a:spcPct val="90000"/>
                </a:lnSpc>
                <a:spcBef>
                  <a:spcPts val="0"/>
                </a:spcBef>
                <a:spcAft>
                  <a:spcPct val="35000"/>
                </a:spcAft>
                <a:defRPr/>
              </a:pPr>
              <a:r>
                <a:rPr lang="zh-CN" altLang="en-US" sz="2000" b="1">
                  <a:solidFill>
                    <a:srgbClr val="FF0000"/>
                  </a:solidFill>
                  <a:effectLst>
                    <a:outerShdw blurRad="38100" dist="38100" dir="2700000" algn="tl">
                      <a:srgbClr val="C0C0C0"/>
                    </a:outerShdw>
                  </a:effectLst>
                  <a:latin typeface="楷体" pitchFamily="49" charset="-122"/>
                  <a:ea typeface="楷体" pitchFamily="49" charset="-122"/>
                  <a:sym typeface="宋体" pitchFamily="2" charset="-122"/>
                </a:rPr>
                <a:t>深入阅读</a:t>
              </a:r>
            </a:p>
            <a:p>
              <a:pPr algn="ctr" eaLnBrk="0" fontAlgn="auto" hangingPunct="0">
                <a:lnSpc>
                  <a:spcPct val="90000"/>
                </a:lnSpc>
                <a:spcBef>
                  <a:spcPts val="0"/>
                </a:spcBef>
                <a:spcAft>
                  <a:spcPct val="35000"/>
                </a:spcAft>
                <a:defRPr/>
              </a:pPr>
              <a:r>
                <a:rPr lang="zh-CN" altLang="en-US" sz="1200" b="1">
                  <a:effectLst>
                    <a:outerShdw blurRad="38100" dist="38100" dir="2700000" algn="tl">
                      <a:srgbClr val="C0C0C0"/>
                    </a:outerShdw>
                  </a:effectLst>
                  <a:latin typeface="楷体" pitchFamily="49" charset="-122"/>
                  <a:ea typeface="楷体" pitchFamily="49" charset="-122"/>
                  <a:sym typeface="宋体" pitchFamily="2" charset="-122"/>
                </a:rPr>
                <a:t>检索知识</a:t>
              </a:r>
            </a:p>
            <a:p>
              <a:pPr algn="ctr" eaLnBrk="0" fontAlgn="auto" hangingPunct="0">
                <a:lnSpc>
                  <a:spcPct val="90000"/>
                </a:lnSpc>
                <a:spcBef>
                  <a:spcPts val="0"/>
                </a:spcBef>
                <a:spcAft>
                  <a:spcPct val="35000"/>
                </a:spcAft>
                <a:defRPr/>
              </a:pPr>
              <a:r>
                <a:rPr lang="zh-CN" altLang="en-US" sz="1200" b="1">
                  <a:effectLst>
                    <a:outerShdw blurRad="38100" dist="38100" dir="2700000" algn="tl">
                      <a:srgbClr val="C0C0C0"/>
                    </a:outerShdw>
                  </a:effectLst>
                  <a:latin typeface="楷体" pitchFamily="49" charset="-122"/>
                  <a:ea typeface="楷体" pitchFamily="49" charset="-122"/>
                  <a:sym typeface="宋体" pitchFamily="2" charset="-122"/>
                </a:rPr>
                <a:t>概念</a:t>
              </a:r>
            </a:p>
            <a:p>
              <a:pPr algn="ctr" eaLnBrk="0" fontAlgn="auto" hangingPunct="0">
                <a:lnSpc>
                  <a:spcPct val="90000"/>
                </a:lnSpc>
                <a:spcBef>
                  <a:spcPts val="0"/>
                </a:spcBef>
                <a:spcAft>
                  <a:spcPct val="35000"/>
                </a:spcAft>
                <a:defRPr/>
              </a:pPr>
              <a:r>
                <a:rPr lang="zh-CN" altLang="en-US" sz="1200" b="1">
                  <a:effectLst>
                    <a:outerShdw blurRad="38100" dist="38100" dir="2700000" algn="tl">
                      <a:srgbClr val="C0C0C0"/>
                    </a:outerShdw>
                  </a:effectLst>
                  <a:latin typeface="楷体" pitchFamily="49" charset="-122"/>
                  <a:ea typeface="楷体" pitchFamily="49" charset="-122"/>
                  <a:sym typeface="宋体" pitchFamily="2" charset="-122"/>
                </a:rPr>
                <a:t>定义等</a:t>
              </a:r>
              <a:r>
                <a:rPr lang="en-US" sz="1200" b="1">
                  <a:effectLst>
                    <a:outerShdw blurRad="38100" dist="38100" dir="2700000" algn="tl">
                      <a:srgbClr val="C0C0C0"/>
                    </a:outerShdw>
                  </a:effectLst>
                  <a:latin typeface="楷体" pitchFamily="49" charset="-122"/>
                  <a:ea typeface="楷体" pitchFamily="49" charset="-122"/>
                  <a:sym typeface="Arial" pitchFamily="34" charset="0"/>
                </a:rPr>
                <a:t>/</a:t>
              </a:r>
              <a:r>
                <a:rPr lang="zh-CN" altLang="en-US" sz="1200" b="1">
                  <a:effectLst>
                    <a:outerShdw blurRad="38100" dist="38100" dir="2700000" algn="tl">
                      <a:srgbClr val="C0C0C0"/>
                    </a:outerShdw>
                  </a:effectLst>
                  <a:latin typeface="楷体" pitchFamily="49" charset="-122"/>
                  <a:ea typeface="楷体" pitchFamily="49" charset="-122"/>
                  <a:sym typeface="宋体" pitchFamily="2" charset="-122"/>
                </a:rPr>
                <a:t>对比阅读</a:t>
              </a:r>
            </a:p>
            <a:p>
              <a:pPr algn="ctr" fontAlgn="auto">
                <a:lnSpc>
                  <a:spcPct val="90000"/>
                </a:lnSpc>
                <a:spcBef>
                  <a:spcPts val="0"/>
                </a:spcBef>
                <a:spcAft>
                  <a:spcPct val="35000"/>
                </a:spcAft>
                <a:defRPr/>
              </a:pPr>
              <a:endParaRPr lang="zh-CN" altLang="en-US" b="1">
                <a:effectLst>
                  <a:outerShdw blurRad="38100" dist="38100" dir="2700000" algn="tl">
                    <a:srgbClr val="C0C0C0"/>
                  </a:outerShdw>
                </a:effectLst>
                <a:latin typeface="楷体" pitchFamily="49" charset="-122"/>
                <a:ea typeface="楷体" pitchFamily="49" charset="-122"/>
              </a:endParaRPr>
            </a:p>
          </p:txBody>
        </p:sp>
      </p:grpSp>
      <p:grpSp>
        <p:nvGrpSpPr>
          <p:cNvPr id="11" name="Group 17"/>
          <p:cNvGrpSpPr>
            <a:grpSpLocks/>
          </p:cNvGrpSpPr>
          <p:nvPr/>
        </p:nvGrpSpPr>
        <p:grpSpPr bwMode="auto">
          <a:xfrm>
            <a:off x="4356100" y="4140200"/>
            <a:ext cx="1744663" cy="1712913"/>
            <a:chOff x="0" y="0"/>
            <a:chExt cx="2748" cy="2698"/>
          </a:xfrm>
        </p:grpSpPr>
        <p:pic>
          <p:nvPicPr>
            <p:cNvPr id="38926" name="Picture 23"/>
            <p:cNvPicPr>
              <a:picLocks noChangeAspect="1" noChangeArrowheads="1"/>
            </p:cNvPicPr>
            <p:nvPr/>
          </p:nvPicPr>
          <p:blipFill>
            <a:blip r:embed="rId3"/>
            <a:srcRect/>
            <a:stretch>
              <a:fillRect/>
            </a:stretch>
          </p:blipFill>
          <p:spPr bwMode="auto">
            <a:xfrm>
              <a:off x="0" y="0"/>
              <a:ext cx="2748" cy="2699"/>
            </a:xfrm>
            <a:prstGeom prst="rect">
              <a:avLst/>
            </a:prstGeom>
            <a:noFill/>
            <a:ln w="9525">
              <a:noFill/>
              <a:miter lim="800000"/>
              <a:headEnd/>
              <a:tailEnd/>
            </a:ln>
          </p:spPr>
        </p:pic>
        <p:sp>
          <p:nvSpPr>
            <p:cNvPr id="16" name="Text Box 19"/>
            <p:cNvSpPr txBox="1">
              <a:spLocks noChangeArrowheads="1"/>
            </p:cNvSpPr>
            <p:nvPr/>
          </p:nvSpPr>
          <p:spPr bwMode="auto">
            <a:xfrm>
              <a:off x="138" y="690"/>
              <a:ext cx="2448" cy="1965"/>
            </a:xfrm>
            <a:prstGeom prst="rect">
              <a:avLst/>
            </a:prstGeom>
            <a:noFill/>
            <a:ln>
              <a:noFill/>
            </a:ln>
            <a:extLst>
              <a:ext uri="{909E8E84-426E-40DD-AFC4-6F175D3DCCD1}"/>
              <a:ext uri="{91240B29-F687-4F45-9708-019B960494DF}"/>
            </a:extLst>
          </p:spPr>
          <p:txBody>
            <a:bodyPr wrap="none">
              <a:spAutoFit/>
            </a:bodyPr>
            <a:lstStyle/>
            <a:p>
              <a:pPr algn="ctr" eaLnBrk="0" fontAlgn="auto" hangingPunct="0">
                <a:lnSpc>
                  <a:spcPct val="90000"/>
                </a:lnSpc>
                <a:spcBef>
                  <a:spcPts val="0"/>
                </a:spcBef>
                <a:spcAft>
                  <a:spcPct val="35000"/>
                </a:spcAft>
                <a:defRPr/>
              </a:pPr>
              <a:r>
                <a:rPr lang="zh-CN" altLang="en-US" b="1">
                  <a:solidFill>
                    <a:srgbClr val="FF0000"/>
                  </a:solidFill>
                  <a:effectLst>
                    <a:outerShdw blurRad="38100" dist="38100" dir="2700000" algn="tl">
                      <a:srgbClr val="C0C0C0"/>
                    </a:outerShdw>
                  </a:effectLst>
                  <a:latin typeface="楷体" pitchFamily="49" charset="-122"/>
                  <a:ea typeface="楷体" pitchFamily="49" charset="-122"/>
                  <a:sym typeface="宋体" pitchFamily="2" charset="-122"/>
                </a:rPr>
                <a:t>记录数字笔记</a:t>
              </a:r>
            </a:p>
            <a:p>
              <a:pPr algn="ctr" eaLnBrk="0" fontAlgn="auto" hangingPunct="0">
                <a:lnSpc>
                  <a:spcPct val="90000"/>
                </a:lnSpc>
                <a:spcBef>
                  <a:spcPts val="0"/>
                </a:spcBef>
                <a:spcAft>
                  <a:spcPct val="35000"/>
                </a:spcAft>
                <a:defRPr/>
              </a:pPr>
              <a:r>
                <a:rPr lang="zh-CN" altLang="en-US" sz="1400" b="1">
                  <a:latin typeface="楷体" pitchFamily="49" charset="-122"/>
                  <a:ea typeface="楷体" pitchFamily="49" charset="-122"/>
                  <a:sym typeface="宋体" pitchFamily="2" charset="-122"/>
                </a:rPr>
                <a:t>笔记标注</a:t>
              </a:r>
              <a:endParaRPr lang="en-US" sz="1400" b="1">
                <a:latin typeface="楷体" pitchFamily="49" charset="-122"/>
                <a:ea typeface="楷体" pitchFamily="49" charset="-122"/>
                <a:sym typeface="Arial" pitchFamily="34" charset="0"/>
              </a:endParaRPr>
            </a:p>
            <a:p>
              <a:pPr algn="ctr" eaLnBrk="0" fontAlgn="auto" hangingPunct="0">
                <a:lnSpc>
                  <a:spcPct val="90000"/>
                </a:lnSpc>
                <a:spcBef>
                  <a:spcPts val="0"/>
                </a:spcBef>
                <a:spcAft>
                  <a:spcPct val="35000"/>
                </a:spcAft>
                <a:defRPr/>
              </a:pPr>
              <a:r>
                <a:rPr lang="zh-CN" altLang="en-US" sz="1400" b="1">
                  <a:latin typeface="楷体" pitchFamily="49" charset="-122"/>
                  <a:ea typeface="楷体" pitchFamily="49" charset="-122"/>
                  <a:sym typeface="宋体" pitchFamily="2" charset="-122"/>
                </a:rPr>
                <a:t>论文引用</a:t>
              </a:r>
              <a:endParaRPr lang="zh-CN" altLang="en-US" sz="1400">
                <a:latin typeface="楷体" pitchFamily="49" charset="-122"/>
                <a:ea typeface="楷体" pitchFamily="49" charset="-122"/>
                <a:sym typeface="宋体" pitchFamily="2" charset="-122"/>
              </a:endParaRPr>
            </a:p>
            <a:p>
              <a:pPr algn="ctr" fontAlgn="auto">
                <a:lnSpc>
                  <a:spcPct val="90000"/>
                </a:lnSpc>
                <a:spcBef>
                  <a:spcPts val="0"/>
                </a:spcBef>
                <a:spcAft>
                  <a:spcPct val="35000"/>
                </a:spcAft>
                <a:defRPr/>
              </a:pPr>
              <a:endParaRPr lang="zh-CN" altLang="en-US" sz="2000">
                <a:latin typeface="楷体" pitchFamily="49" charset="-122"/>
                <a:ea typeface="楷体" pitchFamily="49" charset="-122"/>
              </a:endParaRPr>
            </a:p>
          </p:txBody>
        </p:sp>
      </p:grpSp>
      <p:grpSp>
        <p:nvGrpSpPr>
          <p:cNvPr id="14" name="Group 20"/>
          <p:cNvGrpSpPr>
            <a:grpSpLocks/>
          </p:cNvGrpSpPr>
          <p:nvPr/>
        </p:nvGrpSpPr>
        <p:grpSpPr bwMode="auto">
          <a:xfrm>
            <a:off x="6011863" y="3354388"/>
            <a:ext cx="1760537" cy="1728787"/>
            <a:chOff x="0" y="0"/>
            <a:chExt cx="2772" cy="2722"/>
          </a:xfrm>
        </p:grpSpPr>
        <p:pic>
          <p:nvPicPr>
            <p:cNvPr id="38924" name="Picture 23"/>
            <p:cNvPicPr>
              <a:picLocks noChangeAspect="1" noChangeArrowheads="1"/>
            </p:cNvPicPr>
            <p:nvPr/>
          </p:nvPicPr>
          <p:blipFill>
            <a:blip r:embed="rId3"/>
            <a:srcRect/>
            <a:stretch>
              <a:fillRect/>
            </a:stretch>
          </p:blipFill>
          <p:spPr bwMode="auto">
            <a:xfrm>
              <a:off x="0" y="0"/>
              <a:ext cx="2772" cy="2723"/>
            </a:xfrm>
            <a:prstGeom prst="rect">
              <a:avLst/>
            </a:prstGeom>
            <a:noFill/>
            <a:ln w="9525">
              <a:noFill/>
              <a:miter lim="800000"/>
              <a:headEnd/>
              <a:tailEnd/>
            </a:ln>
          </p:spPr>
        </p:pic>
        <p:sp>
          <p:nvSpPr>
            <p:cNvPr id="19" name="Text Box 22"/>
            <p:cNvSpPr txBox="1">
              <a:spLocks noChangeArrowheads="1"/>
            </p:cNvSpPr>
            <p:nvPr/>
          </p:nvSpPr>
          <p:spPr bwMode="auto">
            <a:xfrm>
              <a:off x="415" y="547"/>
              <a:ext cx="1970" cy="1930"/>
            </a:xfrm>
            <a:prstGeom prst="rect">
              <a:avLst/>
            </a:prstGeom>
            <a:noFill/>
            <a:ln>
              <a:noFill/>
            </a:ln>
            <a:extLst>
              <a:ext uri="{909E8E84-426E-40DD-AFC4-6F175D3DCCD1}"/>
              <a:ext uri="{91240B29-F687-4F45-9708-019B960494DF}"/>
            </a:extLst>
          </p:spPr>
          <p:txBody>
            <a:bodyPr wrap="none">
              <a:spAutoFit/>
            </a:bodyPr>
            <a:lstStyle/>
            <a:p>
              <a:pPr eaLnBrk="0" fontAlgn="auto" hangingPunct="0">
                <a:lnSpc>
                  <a:spcPct val="90000"/>
                </a:lnSpc>
                <a:spcBef>
                  <a:spcPts val="0"/>
                </a:spcBef>
                <a:spcAft>
                  <a:spcPct val="35000"/>
                </a:spcAft>
                <a:defRPr/>
              </a:pPr>
              <a:r>
                <a:rPr lang="zh-CN" altLang="en-US" sz="2000" b="1">
                  <a:solidFill>
                    <a:srgbClr val="FF0000"/>
                  </a:solidFill>
                  <a:effectLst>
                    <a:outerShdw blurRad="38100" dist="38100" dir="2700000" algn="tl">
                      <a:srgbClr val="C0C0C0"/>
                    </a:outerShdw>
                  </a:effectLst>
                  <a:latin typeface="楷体" pitchFamily="49" charset="-122"/>
                  <a:ea typeface="楷体" pitchFamily="49" charset="-122"/>
                  <a:sym typeface="宋体" pitchFamily="2" charset="-122"/>
                </a:rPr>
                <a:t>撰写论文</a:t>
              </a:r>
            </a:p>
            <a:p>
              <a:pPr eaLnBrk="0" fontAlgn="auto" hangingPunct="0">
                <a:lnSpc>
                  <a:spcPct val="90000"/>
                </a:lnSpc>
                <a:spcBef>
                  <a:spcPts val="0"/>
                </a:spcBef>
                <a:spcAft>
                  <a:spcPct val="35000"/>
                </a:spcAft>
                <a:defRPr/>
              </a:pPr>
              <a:r>
                <a:rPr lang="zh-CN" altLang="en-US" sz="1400" b="1">
                  <a:effectLst>
                    <a:outerShdw blurRad="38100" dist="38100" dir="2700000" algn="tl">
                      <a:srgbClr val="C0C0C0"/>
                    </a:outerShdw>
                  </a:effectLst>
                  <a:latin typeface="楷体" pitchFamily="49" charset="-122"/>
                  <a:ea typeface="楷体" pitchFamily="49" charset="-122"/>
                  <a:sym typeface="宋体" pitchFamily="2" charset="-122"/>
                </a:rPr>
                <a:t>提供论文模板</a:t>
              </a:r>
              <a:endParaRPr lang="en-US" sz="1400" b="1">
                <a:effectLst>
                  <a:outerShdw blurRad="38100" dist="38100" dir="2700000" algn="tl">
                    <a:srgbClr val="C0C0C0"/>
                  </a:outerShdw>
                </a:effectLst>
                <a:latin typeface="楷体" pitchFamily="49" charset="-122"/>
                <a:ea typeface="楷体" pitchFamily="49" charset="-122"/>
                <a:sym typeface="Arial" pitchFamily="34" charset="0"/>
              </a:endParaRPr>
            </a:p>
            <a:p>
              <a:pPr eaLnBrk="0" fontAlgn="auto" hangingPunct="0">
                <a:lnSpc>
                  <a:spcPct val="90000"/>
                </a:lnSpc>
                <a:spcBef>
                  <a:spcPts val="0"/>
                </a:spcBef>
                <a:spcAft>
                  <a:spcPct val="35000"/>
                </a:spcAft>
                <a:defRPr/>
              </a:pPr>
              <a:r>
                <a:rPr lang="zh-CN" altLang="en-US" sz="1400" b="1">
                  <a:effectLst>
                    <a:outerShdw blurRad="38100" dist="38100" dir="2700000" algn="tl">
                      <a:srgbClr val="C0C0C0"/>
                    </a:outerShdw>
                  </a:effectLst>
                  <a:latin typeface="楷体" pitchFamily="49" charset="-122"/>
                  <a:ea typeface="楷体" pitchFamily="49" charset="-122"/>
                  <a:sym typeface="宋体" pitchFamily="2" charset="-122"/>
                </a:rPr>
                <a:t>参考文献样式</a:t>
              </a:r>
            </a:p>
            <a:p>
              <a:pPr fontAlgn="auto">
                <a:spcBef>
                  <a:spcPts val="0"/>
                </a:spcBef>
                <a:spcAft>
                  <a:spcPts val="0"/>
                </a:spcAft>
                <a:defRPr/>
              </a:pPr>
              <a:endParaRPr lang="zh-CN" altLang="en-US" sz="1400" b="1">
                <a:effectLst>
                  <a:outerShdw blurRad="38100" dist="38100" dir="2700000" algn="tl">
                    <a:srgbClr val="C0C0C0"/>
                  </a:outerShdw>
                </a:effectLst>
                <a:latin typeface="楷体" pitchFamily="49" charset="-122"/>
                <a:ea typeface="楷体" pitchFamily="49" charset="-122"/>
              </a:endParaRPr>
            </a:p>
          </p:txBody>
        </p:sp>
      </p:grpSp>
      <p:grpSp>
        <p:nvGrpSpPr>
          <p:cNvPr id="17" name="Group 23"/>
          <p:cNvGrpSpPr>
            <a:grpSpLocks/>
          </p:cNvGrpSpPr>
          <p:nvPr/>
        </p:nvGrpSpPr>
        <p:grpSpPr bwMode="auto">
          <a:xfrm>
            <a:off x="6659563" y="1554163"/>
            <a:ext cx="1914525" cy="1906587"/>
            <a:chOff x="0" y="0"/>
            <a:chExt cx="3014" cy="3004"/>
          </a:xfrm>
        </p:grpSpPr>
        <p:pic>
          <p:nvPicPr>
            <p:cNvPr id="38922" name="Picture 13"/>
            <p:cNvPicPr>
              <a:picLocks noChangeAspect="1" noChangeArrowheads="1"/>
            </p:cNvPicPr>
            <p:nvPr/>
          </p:nvPicPr>
          <p:blipFill>
            <a:blip r:embed="rId2"/>
            <a:srcRect/>
            <a:stretch>
              <a:fillRect/>
            </a:stretch>
          </p:blipFill>
          <p:spPr bwMode="auto">
            <a:xfrm>
              <a:off x="0" y="0"/>
              <a:ext cx="3015" cy="3004"/>
            </a:xfrm>
            <a:prstGeom prst="rect">
              <a:avLst/>
            </a:prstGeom>
            <a:noFill/>
            <a:ln w="9525">
              <a:noFill/>
              <a:miter lim="800000"/>
              <a:headEnd/>
              <a:tailEnd/>
            </a:ln>
          </p:spPr>
        </p:pic>
        <p:sp>
          <p:nvSpPr>
            <p:cNvPr id="22" name="Text Box 25"/>
            <p:cNvSpPr txBox="1">
              <a:spLocks noChangeArrowheads="1"/>
            </p:cNvSpPr>
            <p:nvPr/>
          </p:nvSpPr>
          <p:spPr bwMode="auto">
            <a:xfrm>
              <a:off x="567" y="905"/>
              <a:ext cx="1967" cy="1051"/>
            </a:xfrm>
            <a:prstGeom prst="rect">
              <a:avLst/>
            </a:prstGeom>
            <a:noFill/>
            <a:ln>
              <a:noFill/>
            </a:ln>
            <a:extLst>
              <a:ext uri="{909E8E84-426E-40DD-AFC4-6F175D3DCCD1}"/>
              <a:ext uri="{91240B29-F687-4F45-9708-019B960494DF}"/>
            </a:extLst>
          </p:spPr>
          <p:txBody>
            <a:bodyPr wrap="none">
              <a:spAutoFit/>
            </a:bodyPr>
            <a:lstStyle/>
            <a:p>
              <a:pPr algn="ctr" eaLnBrk="0" fontAlgn="auto" hangingPunct="0">
                <a:lnSpc>
                  <a:spcPct val="90000"/>
                </a:lnSpc>
                <a:spcBef>
                  <a:spcPts val="0"/>
                </a:spcBef>
                <a:spcAft>
                  <a:spcPct val="35000"/>
                </a:spcAft>
                <a:defRPr/>
              </a:pPr>
              <a:r>
                <a:rPr lang="zh-CN" altLang="en-US" sz="2000" b="1">
                  <a:solidFill>
                    <a:srgbClr val="FF0000"/>
                  </a:solidFill>
                  <a:effectLst>
                    <a:outerShdw blurRad="38100" dist="38100" dir="2700000" algn="tl">
                      <a:srgbClr val="C0C0C0"/>
                    </a:outerShdw>
                  </a:effectLst>
                  <a:latin typeface="+mn-lt"/>
                  <a:ea typeface="楷体" pitchFamily="49" charset="-122"/>
                  <a:sym typeface="宋体" pitchFamily="2" charset="-122"/>
                </a:rPr>
                <a:t>投稿</a:t>
              </a:r>
            </a:p>
            <a:p>
              <a:pPr algn="ctr" eaLnBrk="0" fontAlgn="auto" hangingPunct="0">
                <a:lnSpc>
                  <a:spcPct val="90000"/>
                </a:lnSpc>
                <a:spcBef>
                  <a:spcPts val="0"/>
                </a:spcBef>
                <a:spcAft>
                  <a:spcPct val="35000"/>
                </a:spcAft>
                <a:defRPr/>
              </a:pPr>
              <a:r>
                <a:rPr lang="zh-CN" altLang="en-US" sz="1400" b="1">
                  <a:effectLst>
                    <a:outerShdw blurRad="38100" dist="38100" dir="2700000" algn="tl">
                      <a:srgbClr val="C0C0C0"/>
                    </a:outerShdw>
                  </a:effectLst>
                  <a:latin typeface="+mn-lt"/>
                  <a:ea typeface="楷体" pitchFamily="49" charset="-122"/>
                  <a:sym typeface="宋体" pitchFamily="2" charset="-122"/>
                </a:rPr>
                <a:t>快速选刊投稿</a:t>
              </a:r>
            </a:p>
          </p:txBody>
        </p:sp>
      </p:grpSp>
      <p:sp>
        <p:nvSpPr>
          <p:cNvPr id="23" name="Text Box 26"/>
          <p:cNvSpPr txBox="1">
            <a:spLocks noChangeArrowheads="1"/>
          </p:cNvSpPr>
          <p:nvPr/>
        </p:nvSpPr>
        <p:spPr bwMode="auto">
          <a:xfrm>
            <a:off x="2430463" y="1770063"/>
            <a:ext cx="4373562" cy="547687"/>
          </a:xfrm>
          <a:prstGeom prst="rect">
            <a:avLst/>
          </a:prstGeom>
          <a:noFill/>
          <a:ln>
            <a:noFill/>
          </a:ln>
          <a:extLst>
            <a:ext uri="{909E8E84-426E-40DD-AFC4-6F175D3DCCD1}"/>
            <a:ext uri="{91240B29-F687-4F45-9708-019B960494DF}"/>
          </a:extLst>
        </p:spPr>
        <p:txBody>
          <a:bodyPr wrap="none">
            <a:spAutoFit/>
          </a:bodyPr>
          <a:lstStyle/>
          <a:p>
            <a:pPr fontAlgn="auto">
              <a:spcBef>
                <a:spcPts val="0"/>
              </a:spcBef>
              <a:spcAft>
                <a:spcPts val="0"/>
              </a:spcAft>
              <a:defRPr/>
            </a:pPr>
            <a:r>
              <a:rPr lang="zh-CN" sz="3000" b="1">
                <a:solidFill>
                  <a:srgbClr val="FF0000"/>
                </a:solidFill>
                <a:effectLst>
                  <a:outerShdw blurRad="38100" dist="38100" dir="2700000" algn="tl">
                    <a:srgbClr val="C0C0C0"/>
                  </a:outerShdw>
                </a:effectLst>
                <a:latin typeface="+mn-lt"/>
                <a:ea typeface="楷体" pitchFamily="49" charset="-122"/>
                <a:sym typeface="微软雅黑" pitchFamily="34" charset="-122"/>
              </a:rPr>
              <a:t>数字化学习平台</a:t>
            </a:r>
            <a:r>
              <a:rPr lang="zh-CN" sz="3000" b="1">
                <a:solidFill>
                  <a:srgbClr val="FF0000"/>
                </a:solidFill>
                <a:effectLst>
                  <a:outerShdw blurRad="38100" dist="38100" dir="2700000" algn="tl">
                    <a:srgbClr val="C0C0C0"/>
                  </a:outerShdw>
                </a:effectLst>
                <a:latin typeface="+mn-lt"/>
                <a:ea typeface="楷体" pitchFamily="49" charset="-122"/>
                <a:sym typeface="Times New Roman" pitchFamily="18" charset="0"/>
              </a:rPr>
              <a:t>学习过程</a:t>
            </a:r>
            <a:endParaRPr lang="zh-CN" sz="3000">
              <a:solidFill>
                <a:srgbClr val="FF0000"/>
              </a:solidFill>
              <a:effectLst>
                <a:outerShdw blurRad="38100" dist="38100" dir="2700000" algn="tl">
                  <a:srgbClr val="C0C0C0"/>
                </a:outerShdw>
              </a:effectLst>
              <a:latin typeface="+mn-lt"/>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iterate type="lt">
                                    <p:tmPct val="5000"/>
                                  </p:iterate>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iterate type="lt">
                                    <p:tmPct val="5000"/>
                                  </p:iterate>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 calcmode="lin" valueType="num">
                                      <p:cBhvr>
                                        <p:cTn id="38" dur="1000" fill="hold"/>
                                        <p:tgtEl>
                                          <p:spTgt spid="14"/>
                                        </p:tgtEl>
                                        <p:attrNameLst>
                                          <p:attrName>style.rotation</p:attrName>
                                        </p:attrNameLst>
                                      </p:cBhvr>
                                      <p:tavLst>
                                        <p:tav tm="0">
                                          <p:val>
                                            <p:fltVal val="90"/>
                                          </p:val>
                                        </p:tav>
                                        <p:tav tm="100000">
                                          <p:val>
                                            <p:fltVal val="0"/>
                                          </p:val>
                                        </p:tav>
                                      </p:tavLst>
                                    </p:anim>
                                    <p:animEffect transition="in" filter="fade">
                                      <p:cBhvr>
                                        <p:cTn id="39" dur="1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iterate type="lt">
                                    <p:tmPct val="5000"/>
                                  </p:iterate>
                                  <p:childTnLst>
                                    <p:set>
                                      <p:cBhvr>
                                        <p:cTn id="43" dur="1" fill="hold">
                                          <p:stCondLst>
                                            <p:cond delay="0"/>
                                          </p:stCondLst>
                                        </p:cTn>
                                        <p:tgtEl>
                                          <p:spTgt spid="17"/>
                                        </p:tgtEl>
                                        <p:attrNameLst>
                                          <p:attrName>style.visibility</p:attrName>
                                        </p:attrNameLst>
                                      </p:cBhvr>
                                      <p:to>
                                        <p:strVal val="visible"/>
                                      </p:to>
                                    </p:set>
                                    <p:anim calcmode="lin" valueType="num">
                                      <p:cBhvr>
                                        <p:cTn id="44" dur="1000" fill="hold"/>
                                        <p:tgtEl>
                                          <p:spTgt spid="17"/>
                                        </p:tgtEl>
                                        <p:attrNameLst>
                                          <p:attrName>ppt_w</p:attrName>
                                        </p:attrNameLst>
                                      </p:cBhvr>
                                      <p:tavLst>
                                        <p:tav tm="0">
                                          <p:val>
                                            <p:fltVal val="0"/>
                                          </p:val>
                                        </p:tav>
                                        <p:tav tm="100000">
                                          <p:val>
                                            <p:strVal val="#ppt_w"/>
                                          </p:val>
                                        </p:tav>
                                      </p:tavLst>
                                    </p:anim>
                                    <p:anim calcmode="lin" valueType="num">
                                      <p:cBhvr>
                                        <p:cTn id="45" dur="1000" fill="hold"/>
                                        <p:tgtEl>
                                          <p:spTgt spid="17"/>
                                        </p:tgtEl>
                                        <p:attrNameLst>
                                          <p:attrName>ppt_h</p:attrName>
                                        </p:attrNameLst>
                                      </p:cBhvr>
                                      <p:tavLst>
                                        <p:tav tm="0">
                                          <p:val>
                                            <p:fltVal val="0"/>
                                          </p:val>
                                        </p:tav>
                                        <p:tav tm="100000">
                                          <p:val>
                                            <p:strVal val="#ppt_h"/>
                                          </p:val>
                                        </p:tav>
                                      </p:tavLst>
                                    </p:anim>
                                    <p:anim calcmode="lin" valueType="num">
                                      <p:cBhvr>
                                        <p:cTn id="46" dur="1000" fill="hold"/>
                                        <p:tgtEl>
                                          <p:spTgt spid="17"/>
                                        </p:tgtEl>
                                        <p:attrNameLst>
                                          <p:attrName>style.rotation</p:attrName>
                                        </p:attrNameLst>
                                      </p:cBhvr>
                                      <p:tavLst>
                                        <p:tav tm="0">
                                          <p:val>
                                            <p:fltVal val="90"/>
                                          </p:val>
                                        </p:tav>
                                        <p:tav tm="100000">
                                          <p:val>
                                            <p:fltVal val="0"/>
                                          </p:val>
                                        </p:tav>
                                      </p:tavLst>
                                    </p:anim>
                                    <p:animEffect transition="in" filter="fade">
                                      <p:cBhvr>
                                        <p:cTn id="4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标题 2"/>
          <p:cNvSpPr>
            <a:spLocks noGrp="1"/>
          </p:cNvSpPr>
          <p:nvPr>
            <p:ph type="title"/>
          </p:nvPr>
        </p:nvSpPr>
        <p:spPr>
          <a:xfrm>
            <a:off x="457200" y="274638"/>
            <a:ext cx="8229600" cy="541337"/>
          </a:xfrm>
        </p:spPr>
        <p:txBody>
          <a:bodyPr/>
          <a:lstStyle/>
          <a:p>
            <a:r>
              <a:rPr lang="zh-CN" altLang="en-US" smtClean="0"/>
              <a:t>五、</a:t>
            </a:r>
            <a:r>
              <a:rPr lang="en-US" altLang="zh-CN" smtClean="0"/>
              <a:t>KDN</a:t>
            </a:r>
            <a:r>
              <a:rPr lang="zh-CN" altLang="en-US" smtClean="0"/>
              <a:t>使用指南</a:t>
            </a:r>
            <a:r>
              <a:rPr lang="en-US" altLang="zh-CN" smtClean="0"/>
              <a:t>-</a:t>
            </a:r>
            <a:r>
              <a:rPr lang="zh-CN" altLang="en-US" smtClean="0"/>
              <a:t>学习工具</a:t>
            </a:r>
          </a:p>
        </p:txBody>
      </p:sp>
      <p:sp>
        <p:nvSpPr>
          <p:cNvPr id="4" name="TextBox 3"/>
          <p:cNvSpPr txBox="1"/>
          <p:nvPr/>
        </p:nvSpPr>
        <p:spPr>
          <a:xfrm>
            <a:off x="323850" y="1371600"/>
            <a:ext cx="3236913" cy="369888"/>
          </a:xfrm>
          <a:prstGeom prst="rect">
            <a:avLst/>
          </a:prstGeom>
          <a:noFill/>
        </p:spPr>
        <p:txBody>
          <a:bodyPr wrap="none">
            <a:spAutoFit/>
          </a:bodyPr>
          <a:lstStyle/>
          <a:p>
            <a:pPr fontAlgn="auto">
              <a:spcBef>
                <a:spcPts val="0"/>
              </a:spcBef>
              <a:spcAft>
                <a:spcPts val="0"/>
              </a:spcAft>
              <a:defRPr/>
            </a:pPr>
            <a:r>
              <a:rPr lang="zh-CN" altLang="en-US" b="1" dirty="0">
                <a:solidFill>
                  <a:srgbClr val="FF0000"/>
                </a:solidFill>
                <a:latin typeface="+mn-ea"/>
                <a:ea typeface="+mn-ea"/>
              </a:rPr>
              <a:t>第二步：打开</a:t>
            </a:r>
            <a:r>
              <a:rPr lang="en-US" altLang="zh-CN" b="1" dirty="0">
                <a:latin typeface="+mn-lt"/>
                <a:ea typeface="+mn-ea"/>
              </a:rPr>
              <a:t>E-Learning</a:t>
            </a:r>
            <a:r>
              <a:rPr lang="zh-CN" altLang="en-US" b="1" dirty="0">
                <a:latin typeface="+mn-lt"/>
                <a:ea typeface="+mn-ea"/>
              </a:rPr>
              <a:t>界面</a:t>
            </a:r>
            <a:endParaRPr lang="zh-CN" altLang="en-US" b="1" dirty="0">
              <a:solidFill>
                <a:srgbClr val="FF0000"/>
              </a:solidFill>
              <a:latin typeface="+mn-ea"/>
              <a:ea typeface="+mn-ea"/>
            </a:endParaRPr>
          </a:p>
        </p:txBody>
      </p:sp>
      <p:sp>
        <p:nvSpPr>
          <p:cNvPr id="39939" name="矩形 4"/>
          <p:cNvSpPr>
            <a:spLocks noChangeArrowheads="1"/>
          </p:cNvSpPr>
          <p:nvPr/>
        </p:nvSpPr>
        <p:spPr bwMode="auto">
          <a:xfrm>
            <a:off x="250825" y="938213"/>
            <a:ext cx="7486650" cy="461962"/>
          </a:xfrm>
          <a:prstGeom prst="rect">
            <a:avLst/>
          </a:prstGeom>
          <a:noFill/>
          <a:ln w="9525">
            <a:noFill/>
            <a:miter lim="800000"/>
            <a:headEnd/>
            <a:tailEnd/>
          </a:ln>
        </p:spPr>
        <p:txBody>
          <a:bodyPr wrap="none">
            <a:spAutoFit/>
          </a:bodyPr>
          <a:lstStyle/>
          <a:p>
            <a:r>
              <a:rPr lang="en-US" altLang="zh-CN" sz="2400" b="1">
                <a:ea typeface="微软雅黑" pitchFamily="34" charset="-122"/>
              </a:rPr>
              <a:t>5.2CNKI</a:t>
            </a:r>
            <a:r>
              <a:rPr lang="zh-CN" altLang="en-US" sz="2400" b="1">
                <a:ea typeface="微软雅黑" pitchFamily="34" charset="-122"/>
              </a:rPr>
              <a:t>数字化学习工具（</a:t>
            </a:r>
            <a:r>
              <a:rPr lang="en-US" altLang="zh-CN" sz="2400" b="1">
                <a:ea typeface="微软雅黑" pitchFamily="34" charset="-122"/>
              </a:rPr>
              <a:t>E-Learning 2.2</a:t>
            </a:r>
            <a:r>
              <a:rPr lang="zh-CN" altLang="en-US" sz="2400" b="1">
                <a:ea typeface="微软雅黑" pitchFamily="34" charset="-122"/>
              </a:rPr>
              <a:t>）使用方法</a:t>
            </a:r>
            <a:endParaRPr lang="zh-CN" altLang="en-US" sz="2400">
              <a:ea typeface="微软雅黑" pitchFamily="34" charset="-122"/>
            </a:endParaRPr>
          </a:p>
        </p:txBody>
      </p:sp>
      <p:pic>
        <p:nvPicPr>
          <p:cNvPr id="39940" name="Picture 2"/>
          <p:cNvPicPr>
            <a:picLocks noChangeAspect="1" noChangeArrowheads="1"/>
          </p:cNvPicPr>
          <p:nvPr/>
        </p:nvPicPr>
        <p:blipFill>
          <a:blip r:embed="rId2"/>
          <a:srcRect/>
          <a:stretch>
            <a:fillRect/>
          </a:stretch>
        </p:blipFill>
        <p:spPr bwMode="auto">
          <a:xfrm>
            <a:off x="0" y="1916113"/>
            <a:ext cx="9210675" cy="4879975"/>
          </a:xfrm>
          <a:prstGeom prst="rect">
            <a:avLst/>
          </a:prstGeom>
          <a:noFill/>
          <a:ln w="9525">
            <a:noFill/>
            <a:miter lim="800000"/>
            <a:headEnd/>
            <a:tailEnd/>
          </a:ln>
        </p:spPr>
      </p:pic>
      <p:sp>
        <p:nvSpPr>
          <p:cNvPr id="6" name="矩形 5"/>
          <p:cNvSpPr/>
          <p:nvPr/>
        </p:nvSpPr>
        <p:spPr>
          <a:xfrm>
            <a:off x="0" y="1916113"/>
            <a:ext cx="9144000" cy="10080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solidFill>
                  <a:srgbClr val="FF0000"/>
                </a:solidFill>
              </a:rPr>
              <a:t>工具栏及菜单栏</a:t>
            </a:r>
            <a:endParaRPr lang="zh-CN" altLang="en-US" dirty="0">
              <a:solidFill>
                <a:srgbClr val="FF0000"/>
              </a:solidFill>
            </a:endParaRPr>
          </a:p>
        </p:txBody>
      </p:sp>
      <p:sp>
        <p:nvSpPr>
          <p:cNvPr id="7" name="矩形 6"/>
          <p:cNvSpPr/>
          <p:nvPr/>
        </p:nvSpPr>
        <p:spPr>
          <a:xfrm>
            <a:off x="0" y="3068638"/>
            <a:ext cx="1547813" cy="3600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solidFill>
                  <a:srgbClr val="FF0000"/>
                </a:solidFill>
              </a:rPr>
              <a:t>学习单元区，在此可以建立自己的学习文件夹，把该单元需要学习的文献都保存在这个文件夹中</a:t>
            </a:r>
            <a:endParaRPr lang="zh-CN" altLang="en-US" dirty="0">
              <a:solidFill>
                <a:srgbClr val="FF0000"/>
              </a:solidFill>
            </a:endParaRPr>
          </a:p>
        </p:txBody>
      </p:sp>
      <p:sp>
        <p:nvSpPr>
          <p:cNvPr id="8" name="矩形 7"/>
          <p:cNvSpPr/>
          <p:nvPr/>
        </p:nvSpPr>
        <p:spPr>
          <a:xfrm>
            <a:off x="1692275" y="3068638"/>
            <a:ext cx="7451725" cy="2305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solidFill>
                  <a:srgbClr val="FF0000"/>
                </a:solidFill>
              </a:rPr>
              <a:t>此处为导入到学习单元文件夹中的文献，可以清晰标准文献的阅读状态</a:t>
            </a:r>
            <a:endParaRPr lang="zh-CN" altLang="en-US" dirty="0">
              <a:solidFill>
                <a:srgbClr val="FF0000"/>
              </a:solidFill>
            </a:endParaRPr>
          </a:p>
        </p:txBody>
      </p:sp>
      <p:sp>
        <p:nvSpPr>
          <p:cNvPr id="9" name="矩形 8"/>
          <p:cNvSpPr/>
          <p:nvPr/>
        </p:nvSpPr>
        <p:spPr>
          <a:xfrm>
            <a:off x="1692275" y="5516563"/>
            <a:ext cx="7451725" cy="1152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solidFill>
                  <a:srgbClr val="FF0000"/>
                </a:solidFill>
              </a:rPr>
              <a:t>该区域为所选文献的题录、摘要区</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2"/>
          <p:cNvSpPr txBox="1">
            <a:spLocks/>
          </p:cNvSpPr>
          <p:nvPr/>
        </p:nvSpPr>
        <p:spPr bwMode="auto">
          <a:xfrm>
            <a:off x="395288" y="155575"/>
            <a:ext cx="8229600" cy="542925"/>
          </a:xfrm>
          <a:prstGeom prst="rect">
            <a:avLst/>
          </a:prstGeom>
          <a:noFill/>
          <a:ln w="9525">
            <a:noFill/>
            <a:miter lim="800000"/>
            <a:headEnd/>
            <a:tailEnd/>
          </a:ln>
        </p:spPr>
        <p:txBody>
          <a:bodyPr anchor="ctr"/>
          <a:lstStyle/>
          <a:p>
            <a:r>
              <a:rPr lang="zh-CN" altLang="en-US" sz="3200" b="1">
                <a:latin typeface="Impact" pitchFamily="34" charset="0"/>
                <a:ea typeface="黑体" pitchFamily="2" charset="-122"/>
              </a:rPr>
              <a:t>五、</a:t>
            </a:r>
            <a:r>
              <a:rPr lang="en-US" altLang="zh-CN" sz="3200" b="1">
                <a:latin typeface="Impact" pitchFamily="34" charset="0"/>
                <a:ea typeface="黑体" pitchFamily="2" charset="-122"/>
              </a:rPr>
              <a:t> KNS6.5</a:t>
            </a:r>
            <a:r>
              <a:rPr lang="zh-CN" altLang="en-US" sz="3200" b="1">
                <a:latin typeface="Impact" pitchFamily="34" charset="0"/>
                <a:ea typeface="黑体" pitchFamily="2" charset="-122"/>
              </a:rPr>
              <a:t>平台使用指南</a:t>
            </a:r>
            <a:r>
              <a:rPr lang="en-US" altLang="zh-CN" sz="3200" b="1">
                <a:latin typeface="Impact" pitchFamily="34" charset="0"/>
                <a:ea typeface="黑体" pitchFamily="2" charset="-122"/>
              </a:rPr>
              <a:t>-</a:t>
            </a:r>
            <a:r>
              <a:rPr lang="zh-CN" altLang="en-US" sz="3200" b="1">
                <a:latin typeface="Impact" pitchFamily="34" charset="0"/>
                <a:ea typeface="黑体" pitchFamily="2" charset="-122"/>
              </a:rPr>
              <a:t>学习工具</a:t>
            </a:r>
          </a:p>
        </p:txBody>
      </p:sp>
      <p:sp>
        <p:nvSpPr>
          <p:cNvPr id="5" name="TextBox 4"/>
          <p:cNvSpPr txBox="1"/>
          <p:nvPr/>
        </p:nvSpPr>
        <p:spPr>
          <a:xfrm>
            <a:off x="323850" y="1371600"/>
            <a:ext cx="3184525" cy="369888"/>
          </a:xfrm>
          <a:prstGeom prst="rect">
            <a:avLst/>
          </a:prstGeom>
          <a:noFill/>
        </p:spPr>
        <p:txBody>
          <a:bodyPr wrap="none">
            <a:spAutoFit/>
          </a:bodyPr>
          <a:lstStyle/>
          <a:p>
            <a:pPr fontAlgn="auto">
              <a:spcBef>
                <a:spcPts val="0"/>
              </a:spcBef>
              <a:spcAft>
                <a:spcPts val="0"/>
              </a:spcAft>
              <a:defRPr/>
            </a:pPr>
            <a:r>
              <a:rPr lang="zh-CN" altLang="en-US" b="1" dirty="0">
                <a:solidFill>
                  <a:srgbClr val="FF0000"/>
                </a:solidFill>
                <a:latin typeface="+mn-ea"/>
                <a:ea typeface="+mn-ea"/>
              </a:rPr>
              <a:t>第三步：查找资料，深入阅读</a:t>
            </a:r>
            <a:endParaRPr lang="zh-CN" altLang="en-US" b="1" dirty="0">
              <a:solidFill>
                <a:srgbClr val="FF0000"/>
              </a:solidFill>
              <a:latin typeface="+mn-ea"/>
              <a:ea typeface="+mn-ea"/>
            </a:endParaRPr>
          </a:p>
        </p:txBody>
      </p:sp>
      <p:grpSp>
        <p:nvGrpSpPr>
          <p:cNvPr id="7" name="组合 6"/>
          <p:cNvGrpSpPr>
            <a:grpSpLocks/>
          </p:cNvGrpSpPr>
          <p:nvPr/>
        </p:nvGrpSpPr>
        <p:grpSpPr bwMode="auto">
          <a:xfrm>
            <a:off x="77788" y="1841500"/>
            <a:ext cx="9144000" cy="4451350"/>
            <a:chOff x="1" y="1281113"/>
            <a:chExt cx="9144000" cy="4452143"/>
          </a:xfrm>
        </p:grpSpPr>
        <p:pic>
          <p:nvPicPr>
            <p:cNvPr id="40977" name="Picture 2"/>
            <p:cNvPicPr>
              <a:picLocks noChangeAspect="1" noChangeArrowheads="1"/>
            </p:cNvPicPr>
            <p:nvPr/>
          </p:nvPicPr>
          <p:blipFill>
            <a:blip r:embed="rId2"/>
            <a:srcRect/>
            <a:stretch>
              <a:fillRect/>
            </a:stretch>
          </p:blipFill>
          <p:spPr bwMode="auto">
            <a:xfrm>
              <a:off x="1" y="1281113"/>
              <a:ext cx="9144000" cy="4452143"/>
            </a:xfrm>
            <a:prstGeom prst="rect">
              <a:avLst/>
            </a:prstGeom>
            <a:noFill/>
            <a:ln w="9525">
              <a:noFill/>
              <a:miter lim="800000"/>
              <a:headEnd/>
              <a:tailEnd/>
            </a:ln>
          </p:spPr>
        </p:pic>
        <p:sp>
          <p:nvSpPr>
            <p:cNvPr id="6" name="圆角矩形 5"/>
            <p:cNvSpPr/>
            <p:nvPr/>
          </p:nvSpPr>
          <p:spPr>
            <a:xfrm>
              <a:off x="1763713" y="1989264"/>
              <a:ext cx="5400675" cy="647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rgbClr val="FF0000"/>
                  </a:solidFill>
                </a:rPr>
                <a:t>检索，查找文献</a:t>
              </a:r>
              <a:endParaRPr lang="zh-CN" altLang="en-US" b="1" dirty="0">
                <a:solidFill>
                  <a:srgbClr val="FF0000"/>
                </a:solidFill>
              </a:endParaRPr>
            </a:p>
          </p:txBody>
        </p:sp>
      </p:grpSp>
      <p:grpSp>
        <p:nvGrpSpPr>
          <p:cNvPr id="11" name="组合 10"/>
          <p:cNvGrpSpPr>
            <a:grpSpLocks/>
          </p:cNvGrpSpPr>
          <p:nvPr/>
        </p:nvGrpSpPr>
        <p:grpSpPr bwMode="auto">
          <a:xfrm>
            <a:off x="77788" y="2003425"/>
            <a:ext cx="7639050" cy="5010150"/>
            <a:chOff x="28601" y="1762418"/>
            <a:chExt cx="7639743" cy="5010157"/>
          </a:xfrm>
        </p:grpSpPr>
        <p:grpSp>
          <p:nvGrpSpPr>
            <p:cNvPr id="40973" name="组合 8"/>
            <p:cNvGrpSpPr>
              <a:grpSpLocks/>
            </p:cNvGrpSpPr>
            <p:nvPr/>
          </p:nvGrpSpPr>
          <p:grpSpPr bwMode="auto">
            <a:xfrm>
              <a:off x="28601" y="1762418"/>
              <a:ext cx="7639743" cy="5010157"/>
              <a:chOff x="28601" y="1762418"/>
              <a:chExt cx="7639743" cy="5010157"/>
            </a:xfrm>
          </p:grpSpPr>
          <p:pic>
            <p:nvPicPr>
              <p:cNvPr id="40975" name="Picture 3"/>
              <p:cNvPicPr>
                <a:picLocks noChangeAspect="1" noChangeArrowheads="1"/>
              </p:cNvPicPr>
              <p:nvPr/>
            </p:nvPicPr>
            <p:blipFill>
              <a:blip r:embed="rId3"/>
              <a:srcRect/>
              <a:stretch>
                <a:fillRect/>
              </a:stretch>
            </p:blipFill>
            <p:spPr bwMode="auto">
              <a:xfrm>
                <a:off x="28601" y="1762418"/>
                <a:ext cx="7639743" cy="5010157"/>
              </a:xfrm>
              <a:prstGeom prst="rect">
                <a:avLst/>
              </a:prstGeom>
              <a:noFill/>
              <a:ln w="9525">
                <a:noFill/>
                <a:miter lim="800000"/>
                <a:headEnd/>
                <a:tailEnd/>
              </a:ln>
            </p:spPr>
          </p:pic>
          <p:sp>
            <p:nvSpPr>
              <p:cNvPr id="40976" name="TextBox 7"/>
              <p:cNvSpPr txBox="1">
                <a:spLocks noChangeArrowheads="1"/>
              </p:cNvSpPr>
              <p:nvPr/>
            </p:nvSpPr>
            <p:spPr bwMode="auto">
              <a:xfrm>
                <a:off x="338899" y="2348880"/>
                <a:ext cx="6969405" cy="646331"/>
              </a:xfrm>
              <a:prstGeom prst="rect">
                <a:avLst/>
              </a:prstGeom>
              <a:noFill/>
              <a:ln w="9525">
                <a:noFill/>
                <a:miter lim="800000"/>
                <a:headEnd/>
                <a:tailEnd/>
              </a:ln>
            </p:spPr>
            <p:txBody>
              <a:bodyPr>
                <a:spAutoFit/>
              </a:bodyPr>
              <a:lstStyle/>
              <a:p>
                <a:r>
                  <a:rPr lang="zh-CN" altLang="en-US">
                    <a:solidFill>
                      <a:srgbClr val="FF0000"/>
                    </a:solidFill>
                    <a:ea typeface="微软雅黑" pitchFamily="34" charset="-122"/>
                  </a:rPr>
                  <a:t>利用知识发现平台的可视化分析，挑选我所关注的文献作为深入阅读的参考文献</a:t>
                </a:r>
              </a:p>
            </p:txBody>
          </p:sp>
        </p:grpSp>
        <p:sp>
          <p:nvSpPr>
            <p:cNvPr id="10" name="圆角矩形 9"/>
            <p:cNvSpPr/>
            <p:nvPr/>
          </p:nvSpPr>
          <p:spPr>
            <a:xfrm>
              <a:off x="827185" y="1762418"/>
              <a:ext cx="3021287" cy="3698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rgbClr val="FF0000"/>
                  </a:solidFill>
                </a:rPr>
                <a:t>并导出参考文献</a:t>
              </a:r>
              <a:endParaRPr lang="zh-CN" altLang="en-US" b="1" dirty="0">
                <a:solidFill>
                  <a:srgbClr val="FF0000"/>
                </a:solidFill>
              </a:endParaRPr>
            </a:p>
          </p:txBody>
        </p:sp>
      </p:grpSp>
      <p:grpSp>
        <p:nvGrpSpPr>
          <p:cNvPr id="16" name="组合 15"/>
          <p:cNvGrpSpPr>
            <a:grpSpLocks/>
          </p:cNvGrpSpPr>
          <p:nvPr/>
        </p:nvGrpSpPr>
        <p:grpSpPr bwMode="auto">
          <a:xfrm>
            <a:off x="58738" y="1554163"/>
            <a:ext cx="9180512" cy="5410200"/>
            <a:chOff x="-147184" y="1362375"/>
            <a:chExt cx="9180863" cy="5410200"/>
          </a:xfrm>
        </p:grpSpPr>
        <p:grpSp>
          <p:nvGrpSpPr>
            <p:cNvPr id="40969" name="组合 12"/>
            <p:cNvGrpSpPr>
              <a:grpSpLocks/>
            </p:cNvGrpSpPr>
            <p:nvPr/>
          </p:nvGrpSpPr>
          <p:grpSpPr bwMode="auto">
            <a:xfrm>
              <a:off x="-147184" y="1362375"/>
              <a:ext cx="9180863" cy="5410200"/>
              <a:chOff x="-147184" y="1362375"/>
              <a:chExt cx="9180863" cy="5410200"/>
            </a:xfrm>
          </p:grpSpPr>
          <p:pic>
            <p:nvPicPr>
              <p:cNvPr id="40971" name="Picture 4"/>
              <p:cNvPicPr>
                <a:picLocks noChangeAspect="1" noChangeArrowheads="1"/>
              </p:cNvPicPr>
              <p:nvPr/>
            </p:nvPicPr>
            <p:blipFill>
              <a:blip r:embed="rId4"/>
              <a:srcRect/>
              <a:stretch>
                <a:fillRect/>
              </a:stretch>
            </p:blipFill>
            <p:spPr bwMode="auto">
              <a:xfrm>
                <a:off x="-147184" y="1362375"/>
                <a:ext cx="9180863" cy="5410200"/>
              </a:xfrm>
              <a:prstGeom prst="rect">
                <a:avLst/>
              </a:prstGeom>
              <a:noFill/>
              <a:ln w="9525">
                <a:noFill/>
                <a:miter lim="800000"/>
                <a:headEnd/>
                <a:tailEnd/>
              </a:ln>
            </p:spPr>
          </p:pic>
          <p:sp>
            <p:nvSpPr>
              <p:cNvPr id="12" name="圆角矩形 11"/>
              <p:cNvSpPr/>
              <p:nvPr/>
            </p:nvSpPr>
            <p:spPr>
              <a:xfrm>
                <a:off x="459" y="3429300"/>
                <a:ext cx="2195597" cy="10795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dirty="0">
                    <a:solidFill>
                      <a:srgbClr val="FF0000"/>
                    </a:solidFill>
                  </a:rPr>
                  <a:t>将所选文献定制到</a:t>
                </a:r>
                <a:r>
                  <a:rPr lang="en-US" altLang="zh-CN" dirty="0">
                    <a:solidFill>
                      <a:srgbClr val="FF0000"/>
                    </a:solidFill>
                  </a:rPr>
                  <a:t>e-learning</a:t>
                </a:r>
                <a:r>
                  <a:rPr lang="zh-CN" altLang="en-US" dirty="0">
                    <a:solidFill>
                      <a:srgbClr val="FF0000"/>
                    </a:solidFill>
                  </a:rPr>
                  <a:t>中</a:t>
                </a:r>
                <a:endParaRPr lang="zh-CN" altLang="en-US" dirty="0">
                  <a:solidFill>
                    <a:srgbClr val="FF0000"/>
                  </a:solidFill>
                </a:endParaRPr>
              </a:p>
            </p:txBody>
          </p:sp>
        </p:grpSp>
        <p:sp>
          <p:nvSpPr>
            <p:cNvPr id="15" name="圆角矩形 14"/>
            <p:cNvSpPr/>
            <p:nvPr/>
          </p:nvSpPr>
          <p:spPr>
            <a:xfrm>
              <a:off x="4644074" y="1989437"/>
              <a:ext cx="720753" cy="431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8" name="组合 17"/>
          <p:cNvGrpSpPr>
            <a:grpSpLocks/>
          </p:cNvGrpSpPr>
          <p:nvPr/>
        </p:nvGrpSpPr>
        <p:grpSpPr bwMode="auto">
          <a:xfrm>
            <a:off x="2514600" y="2900363"/>
            <a:ext cx="4257675" cy="2333625"/>
            <a:chOff x="2515171" y="2900662"/>
            <a:chExt cx="4257675" cy="2333625"/>
          </a:xfrm>
        </p:grpSpPr>
        <p:pic>
          <p:nvPicPr>
            <p:cNvPr id="40967" name="Picture 5"/>
            <p:cNvPicPr>
              <a:picLocks noChangeAspect="1" noChangeArrowheads="1"/>
            </p:cNvPicPr>
            <p:nvPr/>
          </p:nvPicPr>
          <p:blipFill>
            <a:blip r:embed="rId5"/>
            <a:srcRect/>
            <a:stretch>
              <a:fillRect/>
            </a:stretch>
          </p:blipFill>
          <p:spPr bwMode="auto">
            <a:xfrm>
              <a:off x="2515171" y="2900662"/>
              <a:ext cx="4257675" cy="2333625"/>
            </a:xfrm>
            <a:prstGeom prst="rect">
              <a:avLst/>
            </a:prstGeom>
            <a:noFill/>
            <a:ln w="9525">
              <a:noFill/>
              <a:miter lim="800000"/>
              <a:headEnd/>
              <a:tailEnd/>
            </a:ln>
          </p:spPr>
        </p:pic>
        <p:sp>
          <p:nvSpPr>
            <p:cNvPr id="40968" name="TextBox 16"/>
            <p:cNvSpPr txBox="1">
              <a:spLocks noChangeArrowheads="1"/>
            </p:cNvSpPr>
            <p:nvPr/>
          </p:nvSpPr>
          <p:spPr bwMode="auto">
            <a:xfrm>
              <a:off x="2863841" y="3418114"/>
              <a:ext cx="3416320" cy="369332"/>
            </a:xfrm>
            <a:prstGeom prst="rect">
              <a:avLst/>
            </a:prstGeom>
            <a:noFill/>
            <a:ln w="9525">
              <a:noFill/>
              <a:miter lim="800000"/>
              <a:headEnd/>
              <a:tailEnd/>
            </a:ln>
          </p:spPr>
          <p:txBody>
            <a:bodyPr wrap="none">
              <a:spAutoFit/>
            </a:bodyPr>
            <a:lstStyle/>
            <a:p>
              <a:r>
                <a:rPr lang="zh-CN" altLang="en-US" b="1">
                  <a:solidFill>
                    <a:srgbClr val="FF0000"/>
                  </a:solidFill>
                  <a:ea typeface="微软雅黑" pitchFamily="34" charset="-122"/>
                </a:rPr>
                <a:t>将定制的条件保存到本地文件夹</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2"/>
          <p:cNvSpPr>
            <a:spLocks noGrp="1"/>
          </p:cNvSpPr>
          <p:nvPr>
            <p:ph type="title"/>
          </p:nvPr>
        </p:nvSpPr>
        <p:spPr>
          <a:xfrm>
            <a:off x="457200" y="274638"/>
            <a:ext cx="8229600" cy="541337"/>
          </a:xfrm>
        </p:spPr>
        <p:txBody>
          <a:bodyPr/>
          <a:lstStyle/>
          <a:p>
            <a:r>
              <a:rPr lang="zh-CN" altLang="en-US" smtClean="0"/>
              <a:t>五、</a:t>
            </a:r>
            <a:r>
              <a:rPr lang="en-US" altLang="zh-CN" smtClean="0"/>
              <a:t> KNS6.5</a:t>
            </a:r>
            <a:r>
              <a:rPr lang="zh-CN" altLang="en-US" smtClean="0"/>
              <a:t>平台使用指南</a:t>
            </a:r>
            <a:r>
              <a:rPr lang="en-US" altLang="zh-CN" smtClean="0"/>
              <a:t>-</a:t>
            </a:r>
            <a:r>
              <a:rPr lang="zh-CN" altLang="en-US" smtClean="0"/>
              <a:t>学习工具</a:t>
            </a:r>
          </a:p>
        </p:txBody>
      </p:sp>
      <p:sp>
        <p:nvSpPr>
          <p:cNvPr id="4" name="TextBox 3"/>
          <p:cNvSpPr txBox="1"/>
          <p:nvPr/>
        </p:nvSpPr>
        <p:spPr>
          <a:xfrm>
            <a:off x="323850" y="1371600"/>
            <a:ext cx="2030413" cy="369888"/>
          </a:xfrm>
          <a:prstGeom prst="rect">
            <a:avLst/>
          </a:prstGeom>
          <a:noFill/>
        </p:spPr>
        <p:txBody>
          <a:bodyPr wrap="none">
            <a:spAutoFit/>
          </a:bodyPr>
          <a:lstStyle/>
          <a:p>
            <a:pPr fontAlgn="auto">
              <a:spcBef>
                <a:spcPts val="0"/>
              </a:spcBef>
              <a:spcAft>
                <a:spcPts val="0"/>
              </a:spcAft>
              <a:defRPr/>
            </a:pPr>
            <a:r>
              <a:rPr lang="zh-CN" altLang="en-US" b="1" dirty="0">
                <a:solidFill>
                  <a:srgbClr val="FF0000"/>
                </a:solidFill>
                <a:latin typeface="+mn-ea"/>
                <a:ea typeface="+mn-ea"/>
              </a:rPr>
              <a:t>第四步：深入阅读</a:t>
            </a:r>
            <a:endParaRPr lang="zh-CN" altLang="en-US" b="1" dirty="0">
              <a:solidFill>
                <a:srgbClr val="FF0000"/>
              </a:solidFill>
              <a:latin typeface="+mn-ea"/>
              <a:ea typeface="+mn-ea"/>
            </a:endParaRPr>
          </a:p>
        </p:txBody>
      </p:sp>
      <p:grpSp>
        <p:nvGrpSpPr>
          <p:cNvPr id="6" name="组合 5"/>
          <p:cNvGrpSpPr>
            <a:grpSpLocks/>
          </p:cNvGrpSpPr>
          <p:nvPr/>
        </p:nvGrpSpPr>
        <p:grpSpPr bwMode="auto">
          <a:xfrm>
            <a:off x="0" y="1916113"/>
            <a:ext cx="9124950" cy="4681537"/>
            <a:chOff x="0" y="1916832"/>
            <a:chExt cx="9125330" cy="4680520"/>
          </a:xfrm>
        </p:grpSpPr>
        <p:pic>
          <p:nvPicPr>
            <p:cNvPr id="41994" name="Picture 2"/>
            <p:cNvPicPr>
              <a:picLocks noChangeAspect="1" noChangeArrowheads="1"/>
            </p:cNvPicPr>
            <p:nvPr/>
          </p:nvPicPr>
          <p:blipFill>
            <a:blip r:embed="rId2"/>
            <a:srcRect/>
            <a:stretch>
              <a:fillRect/>
            </a:stretch>
          </p:blipFill>
          <p:spPr bwMode="auto">
            <a:xfrm>
              <a:off x="0" y="1916832"/>
              <a:ext cx="9125330" cy="4680520"/>
            </a:xfrm>
            <a:prstGeom prst="rect">
              <a:avLst/>
            </a:prstGeom>
            <a:noFill/>
            <a:ln w="9525">
              <a:noFill/>
              <a:miter lim="800000"/>
              <a:headEnd/>
              <a:tailEnd/>
            </a:ln>
          </p:spPr>
        </p:pic>
        <p:sp>
          <p:nvSpPr>
            <p:cNvPr id="5" name="圆角矩形 4"/>
            <p:cNvSpPr/>
            <p:nvPr/>
          </p:nvSpPr>
          <p:spPr>
            <a:xfrm>
              <a:off x="827122" y="2277116"/>
              <a:ext cx="512783" cy="5031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3075" name="Picture 3"/>
          <p:cNvPicPr>
            <a:picLocks noChangeAspect="1" noChangeArrowheads="1"/>
          </p:cNvPicPr>
          <p:nvPr/>
        </p:nvPicPr>
        <p:blipFill>
          <a:blip r:embed="rId3"/>
          <a:srcRect/>
          <a:stretch>
            <a:fillRect/>
          </a:stretch>
        </p:blipFill>
        <p:spPr bwMode="auto">
          <a:xfrm>
            <a:off x="3203575" y="2017713"/>
            <a:ext cx="3656013" cy="4656137"/>
          </a:xfrm>
          <a:prstGeom prst="rect">
            <a:avLst/>
          </a:prstGeom>
          <a:noFill/>
          <a:ln w="9525">
            <a:noFill/>
            <a:miter lim="800000"/>
            <a:headEnd/>
            <a:tailEnd/>
          </a:ln>
        </p:spPr>
      </p:pic>
      <p:pic>
        <p:nvPicPr>
          <p:cNvPr id="3076" name="Picture 4"/>
          <p:cNvPicPr>
            <a:picLocks noChangeAspect="1" noChangeArrowheads="1"/>
          </p:cNvPicPr>
          <p:nvPr/>
        </p:nvPicPr>
        <p:blipFill>
          <a:blip r:embed="rId4"/>
          <a:srcRect/>
          <a:stretch>
            <a:fillRect/>
          </a:stretch>
        </p:blipFill>
        <p:spPr bwMode="auto">
          <a:xfrm>
            <a:off x="3292475" y="4652963"/>
            <a:ext cx="3533775" cy="1285875"/>
          </a:xfrm>
          <a:prstGeom prst="rect">
            <a:avLst/>
          </a:prstGeom>
          <a:noFill/>
          <a:ln w="9525">
            <a:noFill/>
            <a:miter lim="800000"/>
            <a:headEnd/>
            <a:tailEnd/>
          </a:ln>
        </p:spPr>
      </p:pic>
      <p:pic>
        <p:nvPicPr>
          <p:cNvPr id="3077" name="Picture 5"/>
          <p:cNvPicPr>
            <a:picLocks noChangeAspect="1" noChangeArrowheads="1"/>
          </p:cNvPicPr>
          <p:nvPr/>
        </p:nvPicPr>
        <p:blipFill>
          <a:blip r:embed="rId5"/>
          <a:srcRect/>
          <a:stretch>
            <a:fillRect/>
          </a:stretch>
        </p:blipFill>
        <p:spPr bwMode="auto">
          <a:xfrm>
            <a:off x="2114550" y="1920875"/>
            <a:ext cx="4676775" cy="4752975"/>
          </a:xfrm>
          <a:prstGeom prst="rect">
            <a:avLst/>
          </a:prstGeom>
          <a:noFill/>
          <a:ln w="9525">
            <a:noFill/>
            <a:miter lim="800000"/>
            <a:headEnd/>
            <a:tailEnd/>
          </a:ln>
        </p:spPr>
      </p:pic>
      <p:grpSp>
        <p:nvGrpSpPr>
          <p:cNvPr id="8" name="组合 7"/>
          <p:cNvGrpSpPr>
            <a:grpSpLocks/>
          </p:cNvGrpSpPr>
          <p:nvPr/>
        </p:nvGrpSpPr>
        <p:grpSpPr bwMode="auto">
          <a:xfrm>
            <a:off x="0" y="2151063"/>
            <a:ext cx="9144000" cy="3659187"/>
            <a:chOff x="0" y="2151120"/>
            <a:chExt cx="9144000" cy="3659130"/>
          </a:xfrm>
        </p:grpSpPr>
        <p:pic>
          <p:nvPicPr>
            <p:cNvPr id="41992" name="Picture 6"/>
            <p:cNvPicPr>
              <a:picLocks noChangeAspect="1" noChangeArrowheads="1"/>
            </p:cNvPicPr>
            <p:nvPr/>
          </p:nvPicPr>
          <p:blipFill>
            <a:blip r:embed="rId6"/>
            <a:srcRect/>
            <a:stretch>
              <a:fillRect/>
            </a:stretch>
          </p:blipFill>
          <p:spPr bwMode="auto">
            <a:xfrm>
              <a:off x="0" y="2151120"/>
              <a:ext cx="9144000" cy="3659130"/>
            </a:xfrm>
            <a:prstGeom prst="rect">
              <a:avLst/>
            </a:prstGeom>
            <a:noFill/>
            <a:ln w="9525">
              <a:noFill/>
              <a:miter lim="800000"/>
              <a:headEnd/>
              <a:tailEnd/>
            </a:ln>
          </p:spPr>
        </p:pic>
        <p:sp>
          <p:nvSpPr>
            <p:cNvPr id="7" name="圆角矩形 6"/>
            <p:cNvSpPr/>
            <p:nvPr/>
          </p:nvSpPr>
          <p:spPr>
            <a:xfrm>
              <a:off x="1619250" y="3429037"/>
              <a:ext cx="7505700" cy="23812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rgbClr val="FF0000"/>
                  </a:solidFill>
                </a:rPr>
                <a:t>阅读已下载的文献</a:t>
              </a:r>
              <a:endParaRPr lang="zh-CN" altLang="en-US"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7"/>
                                        </p:tgtEl>
                                        <p:attrNameLst>
                                          <p:attrName>style.visibility</p:attrName>
                                        </p:attrNameLst>
                                      </p:cBhvr>
                                      <p:to>
                                        <p:strVal val="visible"/>
                                      </p:to>
                                    </p:set>
                                    <p:anim calcmode="lin" valueType="num">
                                      <p:cBhvr additive="base">
                                        <p:cTn id="25" dur="500" fill="hold"/>
                                        <p:tgtEl>
                                          <p:spTgt spid="3077"/>
                                        </p:tgtEl>
                                        <p:attrNameLst>
                                          <p:attrName>ppt_x</p:attrName>
                                        </p:attrNameLst>
                                      </p:cBhvr>
                                      <p:tavLst>
                                        <p:tav tm="0">
                                          <p:val>
                                            <p:strVal val="#ppt_x"/>
                                          </p:val>
                                        </p:tav>
                                        <p:tav tm="100000">
                                          <p:val>
                                            <p:strVal val="#ppt_x"/>
                                          </p:val>
                                        </p:tav>
                                      </p:tavLst>
                                    </p:anim>
                                    <p:anim calcmode="lin" valueType="num">
                                      <p:cBhvr additive="base">
                                        <p:cTn id="26"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850" y="1371600"/>
            <a:ext cx="2262188" cy="369888"/>
          </a:xfrm>
          <a:prstGeom prst="rect">
            <a:avLst/>
          </a:prstGeom>
          <a:noFill/>
        </p:spPr>
        <p:txBody>
          <a:bodyPr wrap="none">
            <a:spAutoFit/>
          </a:bodyPr>
          <a:lstStyle/>
          <a:p>
            <a:pPr fontAlgn="auto">
              <a:spcBef>
                <a:spcPts val="0"/>
              </a:spcBef>
              <a:spcAft>
                <a:spcPts val="0"/>
              </a:spcAft>
              <a:defRPr/>
            </a:pPr>
            <a:r>
              <a:rPr lang="zh-CN" altLang="en-US" b="1" dirty="0">
                <a:solidFill>
                  <a:srgbClr val="FF0000"/>
                </a:solidFill>
                <a:latin typeface="+mn-ea"/>
                <a:ea typeface="+mn-ea"/>
              </a:rPr>
              <a:t>第五步：做数字笔记</a:t>
            </a:r>
            <a:endParaRPr lang="zh-CN" altLang="en-US" b="1" dirty="0">
              <a:solidFill>
                <a:srgbClr val="FF0000"/>
              </a:solidFill>
              <a:latin typeface="+mn-ea"/>
              <a:ea typeface="+mn-ea"/>
            </a:endParaRPr>
          </a:p>
        </p:txBody>
      </p:sp>
      <p:sp>
        <p:nvSpPr>
          <p:cNvPr id="43010" name="标题 2"/>
          <p:cNvSpPr>
            <a:spLocks noGrp="1"/>
          </p:cNvSpPr>
          <p:nvPr>
            <p:ph type="title"/>
          </p:nvPr>
        </p:nvSpPr>
        <p:spPr>
          <a:xfrm>
            <a:off x="457200" y="274638"/>
            <a:ext cx="8229600" cy="541337"/>
          </a:xfrm>
        </p:spPr>
        <p:txBody>
          <a:bodyPr/>
          <a:lstStyle/>
          <a:p>
            <a:r>
              <a:rPr lang="zh-CN" altLang="en-US" smtClean="0"/>
              <a:t>五、</a:t>
            </a:r>
            <a:r>
              <a:rPr lang="en-US" altLang="zh-CN" smtClean="0"/>
              <a:t>KDN</a:t>
            </a:r>
            <a:r>
              <a:rPr lang="zh-CN" altLang="en-US" smtClean="0"/>
              <a:t>使用指南</a:t>
            </a:r>
            <a:r>
              <a:rPr lang="en-US" altLang="zh-CN" smtClean="0"/>
              <a:t>-</a:t>
            </a:r>
            <a:r>
              <a:rPr lang="zh-CN" altLang="en-US" smtClean="0"/>
              <a:t>学习工具</a:t>
            </a:r>
          </a:p>
        </p:txBody>
      </p:sp>
      <p:pic>
        <p:nvPicPr>
          <p:cNvPr id="4098" name="Picture 2"/>
          <p:cNvPicPr>
            <a:picLocks noChangeAspect="1" noChangeArrowheads="1"/>
          </p:cNvPicPr>
          <p:nvPr/>
        </p:nvPicPr>
        <p:blipFill>
          <a:blip r:embed="rId2"/>
          <a:srcRect/>
          <a:stretch>
            <a:fillRect/>
          </a:stretch>
        </p:blipFill>
        <p:spPr bwMode="auto">
          <a:xfrm>
            <a:off x="-42863" y="1916113"/>
            <a:ext cx="9185276" cy="4025900"/>
          </a:xfrm>
          <a:prstGeom prst="rect">
            <a:avLst/>
          </a:prstGeom>
          <a:noFill/>
          <a:ln w="9525">
            <a:noFill/>
            <a:miter lim="800000"/>
            <a:headEnd/>
            <a:tailEnd/>
          </a:ln>
        </p:spPr>
      </p:pic>
      <p:grpSp>
        <p:nvGrpSpPr>
          <p:cNvPr id="7" name="组合 6"/>
          <p:cNvGrpSpPr>
            <a:grpSpLocks/>
          </p:cNvGrpSpPr>
          <p:nvPr/>
        </p:nvGrpSpPr>
        <p:grpSpPr bwMode="auto">
          <a:xfrm>
            <a:off x="539750" y="2565400"/>
            <a:ext cx="5405438" cy="3076575"/>
            <a:chOff x="539552" y="2564904"/>
            <a:chExt cx="5404961" cy="3076575"/>
          </a:xfrm>
        </p:grpSpPr>
        <p:pic>
          <p:nvPicPr>
            <p:cNvPr id="43013" name="Picture 3"/>
            <p:cNvPicPr>
              <a:picLocks noChangeAspect="1" noChangeArrowheads="1"/>
            </p:cNvPicPr>
            <p:nvPr/>
          </p:nvPicPr>
          <p:blipFill>
            <a:blip r:embed="rId3"/>
            <a:srcRect/>
            <a:stretch>
              <a:fillRect/>
            </a:stretch>
          </p:blipFill>
          <p:spPr bwMode="auto">
            <a:xfrm>
              <a:off x="539552" y="2564904"/>
              <a:ext cx="4724400" cy="3076575"/>
            </a:xfrm>
            <a:prstGeom prst="rect">
              <a:avLst/>
            </a:prstGeom>
            <a:noFill/>
            <a:ln w="9525">
              <a:noFill/>
              <a:miter lim="800000"/>
              <a:headEnd/>
              <a:tailEnd/>
            </a:ln>
          </p:spPr>
        </p:pic>
        <p:sp>
          <p:nvSpPr>
            <p:cNvPr id="43014" name="TextBox 5"/>
            <p:cNvSpPr txBox="1">
              <a:spLocks noChangeArrowheads="1"/>
            </p:cNvSpPr>
            <p:nvPr/>
          </p:nvSpPr>
          <p:spPr bwMode="auto">
            <a:xfrm>
              <a:off x="1835696" y="4437112"/>
              <a:ext cx="4108817" cy="369332"/>
            </a:xfrm>
            <a:prstGeom prst="rect">
              <a:avLst/>
            </a:prstGeom>
            <a:noFill/>
            <a:ln w="9525">
              <a:noFill/>
              <a:miter lim="800000"/>
              <a:headEnd/>
              <a:tailEnd/>
            </a:ln>
          </p:spPr>
          <p:txBody>
            <a:bodyPr wrap="none">
              <a:spAutoFit/>
            </a:bodyPr>
            <a:lstStyle/>
            <a:p>
              <a:r>
                <a:rPr lang="zh-CN" altLang="en-US">
                  <a:solidFill>
                    <a:srgbClr val="FF0000"/>
                  </a:solidFill>
                  <a:ea typeface="微软雅黑" pitchFamily="34" charset="-122"/>
                </a:rPr>
                <a:t>可以在文献内进一步检索，做深入了解</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2"/>
          <p:cNvSpPr>
            <a:spLocks noGrp="1"/>
          </p:cNvSpPr>
          <p:nvPr>
            <p:ph type="title"/>
          </p:nvPr>
        </p:nvSpPr>
        <p:spPr>
          <a:xfrm>
            <a:off x="457200" y="274638"/>
            <a:ext cx="8229600" cy="541337"/>
          </a:xfrm>
        </p:spPr>
        <p:txBody>
          <a:bodyPr/>
          <a:lstStyle/>
          <a:p>
            <a:endParaRPr lang="zh-CN" altLang="en-US" smtClean="0"/>
          </a:p>
        </p:txBody>
      </p:sp>
      <p:sp>
        <p:nvSpPr>
          <p:cNvPr id="4" name="矩形 3"/>
          <p:cNvSpPr/>
          <p:nvPr/>
        </p:nvSpPr>
        <p:spPr>
          <a:xfrm>
            <a:off x="323850" y="1484313"/>
            <a:ext cx="2030413" cy="369887"/>
          </a:xfrm>
          <a:prstGeom prst="rect">
            <a:avLst/>
          </a:prstGeom>
        </p:spPr>
        <p:txBody>
          <a:bodyPr wrap="none">
            <a:spAutoFit/>
          </a:bodyPr>
          <a:lstStyle/>
          <a:p>
            <a:pPr fontAlgn="auto">
              <a:spcBef>
                <a:spcPts val="0"/>
              </a:spcBef>
              <a:spcAft>
                <a:spcPts val="0"/>
              </a:spcAft>
              <a:defRPr/>
            </a:pPr>
            <a:r>
              <a:rPr lang="zh-CN" altLang="en-US" b="1" dirty="0">
                <a:solidFill>
                  <a:srgbClr val="FF0000"/>
                </a:solidFill>
                <a:latin typeface="+mn-ea"/>
                <a:ea typeface="+mn-ea"/>
              </a:rPr>
              <a:t>第</a:t>
            </a:r>
            <a:r>
              <a:rPr lang="zh-CN" altLang="en-US" b="1" dirty="0">
                <a:solidFill>
                  <a:srgbClr val="FF0000"/>
                </a:solidFill>
                <a:latin typeface="+mn-ea"/>
                <a:ea typeface="+mn-ea"/>
              </a:rPr>
              <a:t>四</a:t>
            </a:r>
            <a:r>
              <a:rPr lang="zh-CN" altLang="en-US" b="1" dirty="0">
                <a:solidFill>
                  <a:srgbClr val="FF0000"/>
                </a:solidFill>
                <a:latin typeface="+mn-ea"/>
                <a:ea typeface="+mn-ea"/>
              </a:rPr>
              <a:t>步：撰写论文</a:t>
            </a:r>
            <a:endParaRPr lang="zh-CN" altLang="en-US" b="1" dirty="0">
              <a:solidFill>
                <a:srgbClr val="FF0000"/>
              </a:solidFill>
              <a:latin typeface="+mn-ea"/>
              <a:ea typeface="+mn-ea"/>
            </a:endParaRPr>
          </a:p>
        </p:txBody>
      </p:sp>
      <p:pic>
        <p:nvPicPr>
          <p:cNvPr id="5122" name="Picture 2"/>
          <p:cNvPicPr>
            <a:picLocks noChangeAspect="1" noChangeArrowheads="1"/>
          </p:cNvPicPr>
          <p:nvPr/>
        </p:nvPicPr>
        <p:blipFill>
          <a:blip r:embed="rId2"/>
          <a:srcRect/>
          <a:stretch>
            <a:fillRect/>
          </a:stretch>
        </p:blipFill>
        <p:spPr bwMode="auto">
          <a:xfrm>
            <a:off x="179388" y="1854200"/>
            <a:ext cx="8464550" cy="1811338"/>
          </a:xfrm>
          <a:prstGeom prst="rect">
            <a:avLst/>
          </a:prstGeom>
          <a:noFill/>
          <a:ln w="9525">
            <a:noFill/>
            <a:miter lim="800000"/>
            <a:headEnd/>
            <a:tailEnd/>
          </a:ln>
        </p:spPr>
      </p:pic>
      <p:grpSp>
        <p:nvGrpSpPr>
          <p:cNvPr id="44036" name="组合 7"/>
          <p:cNvGrpSpPr>
            <a:grpSpLocks/>
          </p:cNvGrpSpPr>
          <p:nvPr/>
        </p:nvGrpSpPr>
        <p:grpSpPr bwMode="auto">
          <a:xfrm>
            <a:off x="0" y="3427413"/>
            <a:ext cx="9072563" cy="1946275"/>
            <a:chOff x="0" y="3426786"/>
            <a:chExt cx="9073008" cy="1947540"/>
          </a:xfrm>
        </p:grpSpPr>
        <p:grpSp>
          <p:nvGrpSpPr>
            <p:cNvPr id="44041" name="组合 5"/>
            <p:cNvGrpSpPr>
              <a:grpSpLocks/>
            </p:cNvGrpSpPr>
            <p:nvPr/>
          </p:nvGrpSpPr>
          <p:grpSpPr bwMode="auto">
            <a:xfrm>
              <a:off x="0" y="3426786"/>
              <a:ext cx="9073008" cy="1947540"/>
              <a:chOff x="0" y="3426786"/>
              <a:chExt cx="9073008" cy="1947540"/>
            </a:xfrm>
          </p:grpSpPr>
          <p:pic>
            <p:nvPicPr>
              <p:cNvPr id="44043" name="Picture 3"/>
              <p:cNvPicPr>
                <a:picLocks noChangeAspect="1" noChangeArrowheads="1"/>
              </p:cNvPicPr>
              <p:nvPr/>
            </p:nvPicPr>
            <p:blipFill>
              <a:blip r:embed="rId3"/>
              <a:srcRect/>
              <a:stretch>
                <a:fillRect/>
              </a:stretch>
            </p:blipFill>
            <p:spPr bwMode="auto">
              <a:xfrm>
                <a:off x="0" y="3426786"/>
                <a:ext cx="9073008" cy="1947540"/>
              </a:xfrm>
              <a:prstGeom prst="rect">
                <a:avLst/>
              </a:prstGeom>
              <a:noFill/>
              <a:ln w="9525">
                <a:noFill/>
                <a:miter lim="800000"/>
                <a:headEnd/>
                <a:tailEnd/>
              </a:ln>
            </p:spPr>
          </p:pic>
          <p:sp>
            <p:nvSpPr>
              <p:cNvPr id="44044" name="TextBox 4"/>
              <p:cNvSpPr txBox="1">
                <a:spLocks noChangeArrowheads="1"/>
              </p:cNvSpPr>
              <p:nvPr/>
            </p:nvSpPr>
            <p:spPr bwMode="auto">
              <a:xfrm>
                <a:off x="4411824" y="4005064"/>
                <a:ext cx="2954655" cy="369332"/>
              </a:xfrm>
              <a:prstGeom prst="rect">
                <a:avLst/>
              </a:prstGeom>
              <a:noFill/>
              <a:ln w="9525">
                <a:noFill/>
                <a:miter lim="800000"/>
                <a:headEnd/>
                <a:tailEnd/>
              </a:ln>
            </p:spPr>
            <p:txBody>
              <a:bodyPr wrap="none">
                <a:spAutoFit/>
              </a:bodyPr>
              <a:lstStyle/>
              <a:p>
                <a:r>
                  <a:rPr lang="zh-CN" altLang="en-US" b="1">
                    <a:solidFill>
                      <a:srgbClr val="FF0000"/>
                    </a:solidFill>
                    <a:ea typeface="微软雅黑" pitchFamily="34" charset="-122"/>
                  </a:rPr>
                  <a:t>在写作时，快速标引引文。</a:t>
                </a:r>
              </a:p>
            </p:txBody>
          </p:sp>
        </p:grpSp>
        <p:sp>
          <p:nvSpPr>
            <p:cNvPr id="7" name="圆角矩形 6"/>
            <p:cNvSpPr/>
            <p:nvPr/>
          </p:nvSpPr>
          <p:spPr>
            <a:xfrm>
              <a:off x="539776" y="3788971"/>
              <a:ext cx="360381" cy="6115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0" name="组合 9"/>
          <p:cNvGrpSpPr>
            <a:grpSpLocks/>
          </p:cNvGrpSpPr>
          <p:nvPr/>
        </p:nvGrpSpPr>
        <p:grpSpPr bwMode="auto">
          <a:xfrm>
            <a:off x="1692275" y="2754313"/>
            <a:ext cx="6372225" cy="3933825"/>
            <a:chOff x="1691680" y="2754869"/>
            <a:chExt cx="6372225" cy="3933825"/>
          </a:xfrm>
        </p:grpSpPr>
        <p:pic>
          <p:nvPicPr>
            <p:cNvPr id="44039" name="Picture 4"/>
            <p:cNvPicPr>
              <a:picLocks noChangeAspect="1" noChangeArrowheads="1"/>
            </p:cNvPicPr>
            <p:nvPr/>
          </p:nvPicPr>
          <p:blipFill>
            <a:blip r:embed="rId4"/>
            <a:srcRect/>
            <a:stretch>
              <a:fillRect/>
            </a:stretch>
          </p:blipFill>
          <p:spPr bwMode="auto">
            <a:xfrm>
              <a:off x="1691680" y="2754869"/>
              <a:ext cx="6372225" cy="3933825"/>
            </a:xfrm>
            <a:prstGeom prst="rect">
              <a:avLst/>
            </a:prstGeom>
            <a:noFill/>
            <a:ln w="9525">
              <a:noFill/>
              <a:miter lim="800000"/>
              <a:headEnd/>
              <a:tailEnd/>
            </a:ln>
          </p:spPr>
        </p:pic>
        <p:sp>
          <p:nvSpPr>
            <p:cNvPr id="9" name="圆角矩形 8"/>
            <p:cNvSpPr/>
            <p:nvPr/>
          </p:nvSpPr>
          <p:spPr>
            <a:xfrm>
              <a:off x="1907580" y="3664506"/>
              <a:ext cx="5905500" cy="1825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5125" name="Picture 5"/>
          <p:cNvPicPr>
            <a:picLocks noChangeAspect="1" noChangeArrowheads="1"/>
          </p:cNvPicPr>
          <p:nvPr/>
        </p:nvPicPr>
        <p:blipFill>
          <a:blip r:embed="rId5"/>
          <a:srcRect/>
          <a:stretch>
            <a:fillRect/>
          </a:stretch>
        </p:blipFill>
        <p:spPr bwMode="auto">
          <a:xfrm>
            <a:off x="1092200" y="4400550"/>
            <a:ext cx="7534275" cy="1685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anim calcmode="lin" valueType="num">
                                      <p:cBhvr additive="base">
                                        <p:cTn id="19" dur="500" fill="hold"/>
                                        <p:tgtEl>
                                          <p:spTgt spid="5125"/>
                                        </p:tgtEl>
                                        <p:attrNameLst>
                                          <p:attrName>ppt_x</p:attrName>
                                        </p:attrNameLst>
                                      </p:cBhvr>
                                      <p:tavLst>
                                        <p:tav tm="0">
                                          <p:val>
                                            <p:strVal val="#ppt_x"/>
                                          </p:val>
                                        </p:tav>
                                        <p:tav tm="100000">
                                          <p:val>
                                            <p:strVal val="#ppt_x"/>
                                          </p:val>
                                        </p:tav>
                                      </p:tavLst>
                                    </p:anim>
                                    <p:anim calcmode="lin" valueType="num">
                                      <p:cBhvr additive="base">
                                        <p:cTn id="20"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2"/>
          <p:cNvSpPr>
            <a:spLocks noGrp="1"/>
          </p:cNvSpPr>
          <p:nvPr>
            <p:ph type="title"/>
          </p:nvPr>
        </p:nvSpPr>
        <p:spPr>
          <a:xfrm>
            <a:off x="457200" y="274638"/>
            <a:ext cx="8229600" cy="541337"/>
          </a:xfrm>
        </p:spPr>
        <p:txBody>
          <a:bodyPr/>
          <a:lstStyle/>
          <a:p>
            <a:r>
              <a:rPr lang="zh-CN" altLang="en-US" smtClean="0"/>
              <a:t>一、</a:t>
            </a:r>
            <a:r>
              <a:rPr lang="en-US" altLang="zh-CN" smtClean="0"/>
              <a:t>KNS6.5</a:t>
            </a:r>
            <a:r>
              <a:rPr lang="zh-CN" altLang="en-US" smtClean="0"/>
              <a:t>平台使用指南</a:t>
            </a:r>
            <a:r>
              <a:rPr lang="en-US" altLang="zh-CN" smtClean="0"/>
              <a:t>-</a:t>
            </a:r>
            <a:r>
              <a:rPr lang="zh-CN" altLang="en-US" smtClean="0"/>
              <a:t>登录</a:t>
            </a:r>
          </a:p>
        </p:txBody>
      </p:sp>
      <p:sp>
        <p:nvSpPr>
          <p:cNvPr id="5" name="TextBox 4"/>
          <p:cNvSpPr txBox="1"/>
          <p:nvPr/>
        </p:nvSpPr>
        <p:spPr>
          <a:xfrm>
            <a:off x="6904038" y="1052513"/>
            <a:ext cx="2239962" cy="5148262"/>
          </a:xfrm>
          <a:prstGeom prst="rect">
            <a:avLst/>
          </a:prstGeom>
          <a:noFill/>
        </p:spPr>
        <p:txBody>
          <a:bodyPr>
            <a:spAutoFit/>
          </a:bodyPr>
          <a:lstStyle/>
          <a:p>
            <a:pPr fontAlgn="auto">
              <a:lnSpc>
                <a:spcPct val="150000"/>
              </a:lnSpc>
              <a:spcBef>
                <a:spcPts val="0"/>
              </a:spcBef>
              <a:spcAft>
                <a:spcPts val="0"/>
              </a:spcAft>
              <a:defRPr/>
            </a:pPr>
            <a:r>
              <a:rPr lang="en-US" altLang="zh-CN" dirty="0">
                <a:latin typeface="+mn-lt"/>
                <a:ea typeface="+mn-ea"/>
              </a:rPr>
              <a:t>1.2</a:t>
            </a:r>
            <a:r>
              <a:rPr lang="zh-CN" altLang="en-US" dirty="0">
                <a:latin typeface="+mn-lt"/>
                <a:ea typeface="+mn-ea"/>
              </a:rPr>
              <a:t>登录入口</a:t>
            </a:r>
            <a:endParaRPr lang="en-US" altLang="zh-CN" dirty="0">
              <a:latin typeface="+mn-lt"/>
              <a:ea typeface="+mn-ea"/>
            </a:endParaRPr>
          </a:p>
          <a:p>
            <a:pPr fontAlgn="auto">
              <a:lnSpc>
                <a:spcPct val="150000"/>
              </a:lnSpc>
              <a:spcBef>
                <a:spcPts val="0"/>
              </a:spcBef>
              <a:spcAft>
                <a:spcPts val="0"/>
              </a:spcAft>
              <a:defRPr/>
            </a:pPr>
            <a:r>
              <a:rPr lang="zh-CN" altLang="en-US" sz="2200" dirty="0">
                <a:solidFill>
                  <a:srgbClr val="FF0000"/>
                </a:solidFill>
                <a:latin typeface="+mj-ea"/>
                <a:ea typeface="+mj-ea"/>
              </a:rPr>
              <a:t>校园网</a:t>
            </a:r>
            <a:r>
              <a:rPr lang="zh-CN" altLang="en-US" sz="1500" dirty="0">
                <a:latin typeface="+mn-lt"/>
                <a:ea typeface="+mn-ea"/>
              </a:rPr>
              <a:t>通过学校图书馆网站，在电子资源导航区找到“中国知网</a:t>
            </a:r>
            <a:r>
              <a:rPr lang="en-US" altLang="zh-CN" sz="1500" dirty="0">
                <a:latin typeface="+mn-lt"/>
                <a:ea typeface="+mn-ea"/>
              </a:rPr>
              <a:t>CNKI</a:t>
            </a:r>
            <a:r>
              <a:rPr lang="zh-CN" altLang="en-US" sz="1500" dirty="0">
                <a:latin typeface="+mn-lt"/>
                <a:ea typeface="+mn-ea"/>
              </a:rPr>
              <a:t>”或者“中国学术期刊网”。校园网是通过</a:t>
            </a:r>
            <a:r>
              <a:rPr lang="en-US" altLang="zh-CN" sz="1500" dirty="0">
                <a:latin typeface="+mn-lt"/>
                <a:ea typeface="+mn-ea"/>
              </a:rPr>
              <a:t>IP</a:t>
            </a:r>
            <a:r>
              <a:rPr lang="zh-CN" altLang="en-US" sz="1500" dirty="0">
                <a:latin typeface="+mn-lt"/>
                <a:ea typeface="+mn-ea"/>
              </a:rPr>
              <a:t>自动登陆。</a:t>
            </a:r>
            <a:endParaRPr lang="en-US" altLang="zh-CN" sz="1500" dirty="0">
              <a:latin typeface="+mn-lt"/>
              <a:ea typeface="+mn-ea"/>
            </a:endParaRPr>
          </a:p>
          <a:p>
            <a:pPr fontAlgn="auto">
              <a:lnSpc>
                <a:spcPct val="150000"/>
              </a:lnSpc>
              <a:spcBef>
                <a:spcPts val="0"/>
              </a:spcBef>
              <a:spcAft>
                <a:spcPts val="0"/>
              </a:spcAft>
              <a:defRPr/>
            </a:pPr>
            <a:r>
              <a:rPr lang="zh-CN" altLang="en-US" sz="2200" dirty="0">
                <a:solidFill>
                  <a:srgbClr val="FF0000"/>
                </a:solidFill>
                <a:latin typeface="+mj-ea"/>
                <a:ea typeface="+mj-ea"/>
              </a:rPr>
              <a:t>包</a:t>
            </a:r>
            <a:r>
              <a:rPr lang="zh-CN" altLang="en-US" sz="2200" dirty="0">
                <a:solidFill>
                  <a:srgbClr val="FF0000"/>
                </a:solidFill>
                <a:latin typeface="+mj-ea"/>
                <a:ea typeface="+mj-ea"/>
              </a:rPr>
              <a:t>库用户</a:t>
            </a:r>
            <a:r>
              <a:rPr lang="zh-CN" altLang="en-US" dirty="0">
                <a:latin typeface="+mn-lt"/>
                <a:ea typeface="+mn-ea"/>
              </a:rPr>
              <a:t>：</a:t>
            </a:r>
            <a:r>
              <a:rPr lang="zh-CN" altLang="en-US" sz="1500" dirty="0">
                <a:latin typeface="+mn-lt"/>
                <a:ea typeface="+mn-ea"/>
              </a:rPr>
              <a:t>检索界面与中心网站一致。</a:t>
            </a:r>
            <a:endParaRPr lang="en-US" altLang="zh-CN" sz="1500" dirty="0">
              <a:latin typeface="+mn-lt"/>
              <a:ea typeface="+mn-ea"/>
            </a:endParaRPr>
          </a:p>
          <a:p>
            <a:pPr fontAlgn="auto">
              <a:lnSpc>
                <a:spcPct val="150000"/>
              </a:lnSpc>
              <a:spcBef>
                <a:spcPts val="0"/>
              </a:spcBef>
              <a:spcAft>
                <a:spcPts val="0"/>
              </a:spcAft>
              <a:defRPr/>
            </a:pPr>
            <a:r>
              <a:rPr lang="zh-CN" altLang="en-US" sz="2200" dirty="0">
                <a:solidFill>
                  <a:srgbClr val="FF0000"/>
                </a:solidFill>
                <a:latin typeface="+mj-ea"/>
                <a:ea typeface="+mj-ea"/>
              </a:rPr>
              <a:t>镜像用户</a:t>
            </a:r>
            <a:r>
              <a:rPr lang="zh-CN" altLang="en-US" dirty="0">
                <a:latin typeface="+mn-lt"/>
                <a:ea typeface="+mn-ea"/>
              </a:rPr>
              <a:t>：</a:t>
            </a:r>
            <a:r>
              <a:rPr lang="zh-CN" altLang="en-US" sz="1500" dirty="0">
                <a:latin typeface="+mn-lt"/>
                <a:ea typeface="+mn-ea"/>
              </a:rPr>
              <a:t>检索界面如下，功能与中心网站一致，数据更新稍微滞后中心网站</a:t>
            </a:r>
            <a:endParaRPr lang="zh-CN" altLang="en-US" sz="1500" dirty="0">
              <a:latin typeface="+mn-lt"/>
              <a:ea typeface="+mn-ea"/>
            </a:endParaRPr>
          </a:p>
        </p:txBody>
      </p:sp>
      <p:pic>
        <p:nvPicPr>
          <p:cNvPr id="17411" name="Picture 2"/>
          <p:cNvPicPr>
            <a:picLocks noChangeAspect="1" noChangeArrowheads="1"/>
          </p:cNvPicPr>
          <p:nvPr/>
        </p:nvPicPr>
        <p:blipFill>
          <a:blip r:embed="rId2"/>
          <a:srcRect/>
          <a:stretch>
            <a:fillRect/>
          </a:stretch>
        </p:blipFill>
        <p:spPr bwMode="auto">
          <a:xfrm>
            <a:off x="-3175" y="1268413"/>
            <a:ext cx="6900863" cy="4608512"/>
          </a:xfrm>
          <a:prstGeom prst="rect">
            <a:avLst/>
          </a:prstGeom>
          <a:noFill/>
          <a:ln w="9525">
            <a:noFill/>
            <a:miter lim="800000"/>
            <a:headEnd/>
            <a:tailEnd/>
          </a:ln>
        </p:spPr>
      </p:pic>
      <p:sp>
        <p:nvSpPr>
          <p:cNvPr id="17412" name="TextBox 1"/>
          <p:cNvSpPr txBox="1">
            <a:spLocks noChangeArrowheads="1"/>
          </p:cNvSpPr>
          <p:nvPr/>
        </p:nvSpPr>
        <p:spPr bwMode="auto">
          <a:xfrm>
            <a:off x="2613025" y="5876925"/>
            <a:ext cx="2030413" cy="369888"/>
          </a:xfrm>
          <a:prstGeom prst="rect">
            <a:avLst/>
          </a:prstGeom>
          <a:noFill/>
          <a:ln w="9525">
            <a:noFill/>
            <a:miter lim="800000"/>
            <a:headEnd/>
            <a:tailEnd/>
          </a:ln>
        </p:spPr>
        <p:txBody>
          <a:bodyPr wrap="none">
            <a:spAutoFit/>
          </a:bodyPr>
          <a:lstStyle/>
          <a:p>
            <a:r>
              <a:rPr lang="zh-CN" altLang="en-US">
                <a:ea typeface="微软雅黑" pitchFamily="34" charset="-122"/>
              </a:rPr>
              <a:t>镜像站点平台界面</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2"/>
          <p:cNvSpPr>
            <a:spLocks noGrp="1"/>
          </p:cNvSpPr>
          <p:nvPr>
            <p:ph type="title"/>
          </p:nvPr>
        </p:nvSpPr>
        <p:spPr>
          <a:xfrm>
            <a:off x="34925" y="79375"/>
            <a:ext cx="8229600" cy="541338"/>
          </a:xfrm>
        </p:spPr>
        <p:txBody>
          <a:bodyPr/>
          <a:lstStyle/>
          <a:p>
            <a:r>
              <a:rPr lang="zh-CN" altLang="en-US" smtClean="0"/>
              <a:t>五、</a:t>
            </a:r>
            <a:r>
              <a:rPr lang="en-US" altLang="zh-CN" smtClean="0"/>
              <a:t> KNS6.5</a:t>
            </a:r>
            <a:r>
              <a:rPr lang="zh-CN" altLang="en-US" smtClean="0"/>
              <a:t>平台使用指南</a:t>
            </a:r>
            <a:r>
              <a:rPr lang="en-US" altLang="zh-CN" smtClean="0"/>
              <a:t>-</a:t>
            </a:r>
            <a:r>
              <a:rPr lang="zh-CN" altLang="en-US" smtClean="0"/>
              <a:t>学习工具</a:t>
            </a:r>
          </a:p>
        </p:txBody>
      </p:sp>
      <p:sp>
        <p:nvSpPr>
          <p:cNvPr id="4" name="矩形 3"/>
          <p:cNvSpPr/>
          <p:nvPr/>
        </p:nvSpPr>
        <p:spPr>
          <a:xfrm>
            <a:off x="539750" y="1300163"/>
            <a:ext cx="2030413" cy="369887"/>
          </a:xfrm>
          <a:prstGeom prst="rect">
            <a:avLst/>
          </a:prstGeom>
        </p:spPr>
        <p:txBody>
          <a:bodyPr wrap="none">
            <a:spAutoFit/>
          </a:bodyPr>
          <a:lstStyle/>
          <a:p>
            <a:pPr fontAlgn="auto">
              <a:spcBef>
                <a:spcPts val="0"/>
              </a:spcBef>
              <a:spcAft>
                <a:spcPts val="0"/>
              </a:spcAft>
              <a:defRPr/>
            </a:pPr>
            <a:r>
              <a:rPr lang="zh-CN" altLang="en-US" b="1" dirty="0">
                <a:solidFill>
                  <a:srgbClr val="FF0000"/>
                </a:solidFill>
                <a:latin typeface="+mn-ea"/>
                <a:ea typeface="+mn-ea"/>
              </a:rPr>
              <a:t>第六步：在线投稿</a:t>
            </a:r>
            <a:endParaRPr lang="zh-CN" altLang="en-US" b="1" dirty="0">
              <a:solidFill>
                <a:srgbClr val="FF0000"/>
              </a:solidFill>
              <a:latin typeface="+mn-ea"/>
              <a:ea typeface="+mn-ea"/>
            </a:endParaRPr>
          </a:p>
        </p:txBody>
      </p:sp>
      <p:pic>
        <p:nvPicPr>
          <p:cNvPr id="6146" name="Picture 2"/>
          <p:cNvPicPr>
            <a:picLocks noChangeAspect="1" noChangeArrowheads="1"/>
          </p:cNvPicPr>
          <p:nvPr/>
        </p:nvPicPr>
        <p:blipFill>
          <a:blip r:embed="rId2"/>
          <a:srcRect/>
          <a:stretch>
            <a:fillRect/>
          </a:stretch>
        </p:blipFill>
        <p:spPr bwMode="auto">
          <a:xfrm>
            <a:off x="-11113" y="1681163"/>
            <a:ext cx="9145588" cy="4906962"/>
          </a:xfrm>
          <a:prstGeom prst="rect">
            <a:avLst/>
          </a:prstGeom>
          <a:noFill/>
          <a:ln w="9525">
            <a:noFill/>
            <a:miter lim="800000"/>
            <a:headEnd/>
            <a:tailEnd/>
          </a:ln>
        </p:spPr>
      </p:pic>
      <p:grpSp>
        <p:nvGrpSpPr>
          <p:cNvPr id="6" name="组合 5"/>
          <p:cNvGrpSpPr>
            <a:grpSpLocks/>
          </p:cNvGrpSpPr>
          <p:nvPr/>
        </p:nvGrpSpPr>
        <p:grpSpPr bwMode="auto">
          <a:xfrm>
            <a:off x="971550" y="390525"/>
            <a:ext cx="8020050" cy="6467475"/>
            <a:chOff x="971600" y="390525"/>
            <a:chExt cx="8020050" cy="6467475"/>
          </a:xfrm>
        </p:grpSpPr>
        <p:pic>
          <p:nvPicPr>
            <p:cNvPr id="45061" name="Picture 3"/>
            <p:cNvPicPr>
              <a:picLocks noChangeAspect="1" noChangeArrowheads="1"/>
            </p:cNvPicPr>
            <p:nvPr/>
          </p:nvPicPr>
          <p:blipFill>
            <a:blip r:embed="rId3"/>
            <a:srcRect/>
            <a:stretch>
              <a:fillRect/>
            </a:stretch>
          </p:blipFill>
          <p:spPr bwMode="auto">
            <a:xfrm>
              <a:off x="971600" y="390525"/>
              <a:ext cx="8020050" cy="6467475"/>
            </a:xfrm>
            <a:prstGeom prst="rect">
              <a:avLst/>
            </a:prstGeom>
            <a:noFill/>
            <a:ln w="9525">
              <a:noFill/>
              <a:miter lim="800000"/>
              <a:headEnd/>
              <a:tailEnd/>
            </a:ln>
          </p:spPr>
        </p:pic>
        <p:sp>
          <p:nvSpPr>
            <p:cNvPr id="45062" name="TextBox 4"/>
            <p:cNvSpPr txBox="1">
              <a:spLocks noChangeArrowheads="1"/>
            </p:cNvSpPr>
            <p:nvPr/>
          </p:nvSpPr>
          <p:spPr bwMode="auto">
            <a:xfrm>
              <a:off x="3923928" y="2699628"/>
              <a:ext cx="5032147" cy="369332"/>
            </a:xfrm>
            <a:prstGeom prst="rect">
              <a:avLst/>
            </a:prstGeom>
            <a:noFill/>
            <a:ln w="9525">
              <a:noFill/>
              <a:miter lim="800000"/>
              <a:headEnd/>
              <a:tailEnd/>
            </a:ln>
          </p:spPr>
          <p:txBody>
            <a:bodyPr wrap="none">
              <a:spAutoFit/>
            </a:bodyPr>
            <a:lstStyle/>
            <a:p>
              <a:r>
                <a:rPr lang="zh-CN" altLang="en-US" b="1">
                  <a:solidFill>
                    <a:srgbClr val="FF0000"/>
                  </a:solidFill>
                  <a:ea typeface="微软雅黑" pitchFamily="34" charset="-122"/>
                </a:rPr>
                <a:t>提供本刊的投稿模板，规范格式，方便论文编辑</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p:cNvSpPr>
          <p:nvPr>
            <p:ph type="ctrTitle"/>
          </p:nvPr>
        </p:nvSpPr>
        <p:spPr>
          <a:xfrm>
            <a:off x="4284663" y="4149725"/>
            <a:ext cx="4318000" cy="793750"/>
          </a:xfrm>
        </p:spPr>
        <p:txBody>
          <a:bodyPr/>
          <a:lstStyle/>
          <a:p>
            <a:r>
              <a:rPr lang="zh-CN" altLang="en-US" sz="4000" b="1" smtClean="0"/>
              <a:t>谢谢大家</a:t>
            </a:r>
          </a:p>
        </p:txBody>
      </p:sp>
      <p:sp>
        <p:nvSpPr>
          <p:cNvPr id="46082" name="副标题 2"/>
          <p:cNvSpPr>
            <a:spLocks noGrp="1"/>
          </p:cNvSpPr>
          <p:nvPr>
            <p:ph type="subTitle" idx="1"/>
          </p:nvPr>
        </p:nvSpPr>
        <p:spPr>
          <a:xfrm>
            <a:off x="5364163" y="5229225"/>
            <a:ext cx="2376487" cy="503238"/>
          </a:xfrm>
        </p:spPr>
        <p:txBody>
          <a:bodyPr/>
          <a:lstStyle/>
          <a:p>
            <a:r>
              <a:rPr lang="en-US" altLang="zh-CN" sz="2800" smtClean="0">
                <a:solidFill>
                  <a:schemeClr val="tx1"/>
                </a:solidFill>
              </a:rPr>
              <a:t>THANKS</a:t>
            </a:r>
          </a:p>
        </p:txBody>
      </p:sp>
      <p:sp>
        <p:nvSpPr>
          <p:cNvPr id="5" name="文本框 4"/>
          <p:cNvSpPr txBox="1"/>
          <p:nvPr/>
        </p:nvSpPr>
        <p:spPr>
          <a:xfrm>
            <a:off x="7740650" y="590550"/>
            <a:ext cx="1008063" cy="277813"/>
          </a:xfrm>
          <a:prstGeom prst="rect">
            <a:avLst/>
          </a:prstGeom>
          <a:noFill/>
        </p:spPr>
        <p:txBody>
          <a:bodyPr>
            <a:spAutoFit/>
          </a:bodyPr>
          <a:lstStyle/>
          <a:p>
            <a:pPr algn="ctr" fontAlgn="auto">
              <a:spcBef>
                <a:spcPts val="0"/>
              </a:spcBef>
              <a:spcAft>
                <a:spcPts val="0"/>
              </a:spcAft>
              <a:defRPr/>
            </a:pPr>
            <a:r>
              <a:rPr lang="zh-CN" altLang="en-US" sz="1200" b="1" dirty="0">
                <a:solidFill>
                  <a:schemeClr val="tx1">
                    <a:lumMod val="85000"/>
                    <a:lumOff val="15000"/>
                  </a:schemeClr>
                </a:solidFill>
                <a:latin typeface="+mn-lt"/>
                <a:ea typeface="+mn-ea"/>
              </a:rPr>
              <a:t>添加</a:t>
            </a:r>
            <a:r>
              <a:rPr lang="en-US" altLang="zh-CN" sz="1200" b="1" dirty="0">
                <a:solidFill>
                  <a:schemeClr val="tx1">
                    <a:lumMod val="85000"/>
                    <a:lumOff val="15000"/>
                  </a:schemeClr>
                </a:solidFill>
                <a:latin typeface="+mn-lt"/>
                <a:ea typeface="+mn-ea"/>
              </a:rPr>
              <a:t>LOGO</a:t>
            </a:r>
            <a:endParaRPr lang="zh-CN" altLang="en-US" sz="1200" b="1" dirty="0">
              <a:solidFill>
                <a:schemeClr val="tx1">
                  <a:lumMod val="85000"/>
                  <a:lumOff val="15000"/>
                </a:schemeClr>
              </a:solidFill>
              <a:latin typeface="+mn-lt"/>
              <a:ea typeface="+mn-ea"/>
            </a:endParaRPr>
          </a:p>
        </p:txBody>
      </p:sp>
      <p:cxnSp>
        <p:nvCxnSpPr>
          <p:cNvPr id="6" name="直接连接符 5"/>
          <p:cNvCxnSpPr/>
          <p:nvPr/>
        </p:nvCxnSpPr>
        <p:spPr>
          <a:xfrm>
            <a:off x="7843838" y="857250"/>
            <a:ext cx="79216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667625" y="863600"/>
            <a:ext cx="1152525" cy="261938"/>
          </a:xfrm>
          <a:prstGeom prst="rect">
            <a:avLst/>
          </a:prstGeom>
          <a:noFill/>
        </p:spPr>
        <p:txBody>
          <a:bodyPr>
            <a:spAutoFit/>
          </a:bodyPr>
          <a:lstStyle/>
          <a:p>
            <a:pPr algn="ctr" fontAlgn="auto">
              <a:spcBef>
                <a:spcPts val="0"/>
              </a:spcBef>
              <a:spcAft>
                <a:spcPts val="0"/>
              </a:spcAft>
              <a:defRPr/>
            </a:pPr>
            <a:r>
              <a:rPr lang="en-US" altLang="zh-CN" sz="1050" dirty="0">
                <a:latin typeface="+mn-lt"/>
                <a:ea typeface="+mn-ea"/>
              </a:rPr>
              <a:t>Click it to Add</a:t>
            </a:r>
            <a:endParaRPr lang="zh-CN" altLang="en-US" sz="1050" dirty="0">
              <a:latin typeface="+mn-lt"/>
              <a:ea typeface="+mn-ea"/>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2"/>
          <p:cNvSpPr>
            <a:spLocks noGrp="1"/>
          </p:cNvSpPr>
          <p:nvPr>
            <p:ph type="title"/>
          </p:nvPr>
        </p:nvSpPr>
        <p:spPr>
          <a:xfrm>
            <a:off x="457200" y="274638"/>
            <a:ext cx="8229600" cy="541337"/>
          </a:xfrm>
        </p:spPr>
        <p:txBody>
          <a:bodyPr/>
          <a:lstStyle/>
          <a:p>
            <a:r>
              <a:rPr lang="zh-CN" altLang="en-US" smtClean="0"/>
              <a:t>二、</a:t>
            </a:r>
            <a:r>
              <a:rPr lang="en-US" altLang="zh-CN" smtClean="0"/>
              <a:t> KNS6.5</a:t>
            </a:r>
            <a:r>
              <a:rPr lang="zh-CN" altLang="en-US" smtClean="0"/>
              <a:t>平台使用指南</a:t>
            </a:r>
            <a:r>
              <a:rPr lang="en-US" altLang="zh-CN" smtClean="0"/>
              <a:t>-</a:t>
            </a:r>
            <a:r>
              <a:rPr lang="zh-CN" altLang="en-US" smtClean="0"/>
              <a:t>检索</a:t>
            </a:r>
          </a:p>
        </p:txBody>
      </p:sp>
      <p:sp>
        <p:nvSpPr>
          <p:cNvPr id="18434" name="TextBox 3"/>
          <p:cNvSpPr txBox="1">
            <a:spLocks noChangeArrowheads="1"/>
          </p:cNvSpPr>
          <p:nvPr/>
        </p:nvSpPr>
        <p:spPr bwMode="auto">
          <a:xfrm>
            <a:off x="395288" y="1241425"/>
            <a:ext cx="3600450" cy="369888"/>
          </a:xfrm>
          <a:prstGeom prst="rect">
            <a:avLst/>
          </a:prstGeom>
          <a:noFill/>
          <a:ln w="9525">
            <a:noFill/>
            <a:miter lim="800000"/>
            <a:headEnd/>
            <a:tailEnd/>
          </a:ln>
        </p:spPr>
        <p:txBody>
          <a:bodyPr>
            <a:spAutoFit/>
          </a:bodyPr>
          <a:lstStyle/>
          <a:p>
            <a:r>
              <a:rPr lang="en-US" altLang="zh-CN">
                <a:ea typeface="微软雅黑" pitchFamily="34" charset="-122"/>
              </a:rPr>
              <a:t>2.2</a:t>
            </a:r>
            <a:r>
              <a:rPr lang="zh-CN" altLang="en-US">
                <a:ea typeface="微软雅黑" pitchFamily="34" charset="-122"/>
              </a:rPr>
              <a:t>检索指南（以中心网站为例）</a:t>
            </a:r>
          </a:p>
        </p:txBody>
      </p:sp>
      <p:sp>
        <p:nvSpPr>
          <p:cNvPr id="5" name="TextBox 4"/>
          <p:cNvSpPr txBox="1"/>
          <p:nvPr/>
        </p:nvSpPr>
        <p:spPr>
          <a:xfrm>
            <a:off x="107950" y="1841500"/>
            <a:ext cx="2663825" cy="430213"/>
          </a:xfrm>
          <a:prstGeom prst="rect">
            <a:avLst/>
          </a:prstGeom>
          <a:noFill/>
        </p:spPr>
        <p:txBody>
          <a:bodyPr>
            <a:spAutoFit/>
          </a:bodyPr>
          <a:lstStyle/>
          <a:p>
            <a:pPr fontAlgn="auto">
              <a:spcBef>
                <a:spcPts val="0"/>
              </a:spcBef>
              <a:spcAft>
                <a:spcPts val="0"/>
              </a:spcAft>
              <a:defRPr/>
            </a:pPr>
            <a:r>
              <a:rPr lang="en-US" altLang="zh-CN" sz="2200" dirty="0">
                <a:latin typeface="+mj-ea"/>
                <a:ea typeface="+mj-ea"/>
              </a:rPr>
              <a:t>2.2.1</a:t>
            </a:r>
            <a:r>
              <a:rPr lang="zh-CN" altLang="en-US" sz="2200" dirty="0">
                <a:latin typeface="+mj-ea"/>
                <a:ea typeface="+mj-ea"/>
              </a:rPr>
              <a:t>检索方式</a:t>
            </a:r>
            <a:endParaRPr lang="zh-CN" altLang="en-US" sz="2200" dirty="0">
              <a:latin typeface="+mj-ea"/>
              <a:ea typeface="+mj-ea"/>
            </a:endParaRPr>
          </a:p>
        </p:txBody>
      </p:sp>
      <p:sp>
        <p:nvSpPr>
          <p:cNvPr id="12" name="TextBox 36"/>
          <p:cNvSpPr txBox="1">
            <a:spLocks noChangeArrowheads="1"/>
          </p:cNvSpPr>
          <p:nvPr/>
        </p:nvSpPr>
        <p:spPr bwMode="auto">
          <a:xfrm>
            <a:off x="0" y="2252663"/>
            <a:ext cx="9144000" cy="1431925"/>
          </a:xfrm>
          <a:prstGeom prst="rect">
            <a:avLst/>
          </a:prstGeom>
          <a:noFill/>
          <a:ln w="9525">
            <a:noFill/>
            <a:miter lim="800000"/>
            <a:headEnd/>
            <a:tailEnd/>
          </a:ln>
        </p:spPr>
        <p:txBody>
          <a:bodyPr>
            <a:spAutoFit/>
          </a:bodyPr>
          <a:lstStyle/>
          <a:p>
            <a:pPr marL="268288" indent="-268288" eaLnBrk="0" fontAlgn="auto" hangingPunct="0">
              <a:lnSpc>
                <a:spcPct val="150000"/>
              </a:lnSpc>
              <a:spcBef>
                <a:spcPts val="638"/>
              </a:spcBef>
              <a:spcAft>
                <a:spcPts val="0"/>
              </a:spcAft>
              <a:defRPr/>
            </a:pPr>
            <a:r>
              <a:rPr lang="zh-CN" altLang="en-US" sz="2200" b="1" kern="0" dirty="0">
                <a:solidFill>
                  <a:srgbClr val="FF0000"/>
                </a:solidFill>
                <a:latin typeface="+mn-ea"/>
                <a:ea typeface="+mn-ea"/>
              </a:rPr>
              <a:t>快速检索</a:t>
            </a:r>
            <a:r>
              <a:rPr lang="zh-CN" altLang="en-US" kern="0" dirty="0">
                <a:latin typeface="+mn-ea"/>
                <a:ea typeface="+mn-ea"/>
              </a:rPr>
              <a:t>：</a:t>
            </a:r>
            <a:r>
              <a:rPr lang="zh-CN" altLang="zh-CN" kern="0" dirty="0">
                <a:latin typeface="+mn-ea"/>
                <a:ea typeface="+mn-ea"/>
              </a:rPr>
              <a:t>快速检索</a:t>
            </a:r>
            <a:r>
              <a:rPr lang="zh-CN" altLang="en-US" kern="0" dirty="0">
                <a:latin typeface="+mn-ea"/>
                <a:ea typeface="+mn-ea"/>
              </a:rPr>
              <a:t>是指用户只需输入所要找的检索词，就能查到相关文献的检索方式。</a:t>
            </a:r>
            <a:endParaRPr lang="zh-CN" altLang="zh-CN" kern="0" dirty="0">
              <a:latin typeface="+mn-ea"/>
              <a:ea typeface="+mn-ea"/>
            </a:endParaRPr>
          </a:p>
          <a:p>
            <a:pPr fontAlgn="auto">
              <a:lnSpc>
                <a:spcPct val="150000"/>
              </a:lnSpc>
              <a:spcBef>
                <a:spcPts val="0"/>
              </a:spcBef>
              <a:spcAft>
                <a:spcPts val="0"/>
              </a:spcAft>
              <a:defRPr/>
            </a:pPr>
            <a:endParaRPr lang="zh-CN" altLang="en-US" dirty="0">
              <a:latin typeface="+mn-ea"/>
              <a:ea typeface="+mn-ea"/>
            </a:endParaRPr>
          </a:p>
        </p:txBody>
      </p:sp>
      <p:sp>
        <p:nvSpPr>
          <p:cNvPr id="20" name="TextBox 36"/>
          <p:cNvSpPr txBox="1">
            <a:spLocks noChangeArrowheads="1"/>
          </p:cNvSpPr>
          <p:nvPr/>
        </p:nvSpPr>
        <p:spPr bwMode="auto">
          <a:xfrm>
            <a:off x="0" y="2781300"/>
            <a:ext cx="9251950" cy="1016000"/>
          </a:xfrm>
          <a:prstGeom prst="rect">
            <a:avLst/>
          </a:prstGeom>
          <a:noFill/>
          <a:ln w="9525">
            <a:noFill/>
            <a:miter lim="800000"/>
            <a:headEnd/>
            <a:tailEnd/>
          </a:ln>
        </p:spPr>
        <p:txBody>
          <a:bodyPr>
            <a:spAutoFit/>
          </a:bodyPr>
          <a:lstStyle/>
          <a:p>
            <a:pPr marL="268288" indent="-268288" eaLnBrk="0" fontAlgn="auto" hangingPunct="0">
              <a:lnSpc>
                <a:spcPct val="150000"/>
              </a:lnSpc>
              <a:spcBef>
                <a:spcPts val="638"/>
              </a:spcBef>
              <a:spcAft>
                <a:spcPts val="0"/>
              </a:spcAft>
              <a:defRPr/>
            </a:pPr>
            <a:r>
              <a:rPr lang="zh-CN" altLang="en-US" sz="2200" b="1" kern="0" dirty="0">
                <a:solidFill>
                  <a:srgbClr val="FF0000"/>
                </a:solidFill>
                <a:latin typeface="+mn-ea"/>
                <a:ea typeface="+mn-ea"/>
              </a:rPr>
              <a:t>高级检索</a:t>
            </a:r>
            <a:r>
              <a:rPr lang="zh-CN" altLang="en-US" kern="0" dirty="0">
                <a:latin typeface="+mn-ea"/>
                <a:ea typeface="+mn-ea"/>
              </a:rPr>
              <a:t>：用户提供更灵活方便地构造检索式，自由组配逻辑关系，最多可以增加</a:t>
            </a:r>
            <a:r>
              <a:rPr lang="en-US" altLang="en-US" kern="0" dirty="0">
                <a:latin typeface="+mn-ea"/>
                <a:ea typeface="+mn-ea"/>
              </a:rPr>
              <a:t>7</a:t>
            </a:r>
            <a:r>
              <a:rPr lang="zh-CN" altLang="en-US" kern="0" dirty="0">
                <a:latin typeface="+mn-ea"/>
                <a:ea typeface="+mn-ea"/>
              </a:rPr>
              <a:t>行。</a:t>
            </a:r>
            <a:endParaRPr lang="zh-CN" altLang="zh-CN" kern="0" dirty="0">
              <a:latin typeface="+mn-ea"/>
              <a:ea typeface="+mn-ea"/>
            </a:endParaRPr>
          </a:p>
          <a:p>
            <a:pPr fontAlgn="auto">
              <a:lnSpc>
                <a:spcPct val="150000"/>
              </a:lnSpc>
              <a:spcBef>
                <a:spcPts val="0"/>
              </a:spcBef>
              <a:spcAft>
                <a:spcPts val="0"/>
              </a:spcAft>
              <a:defRPr/>
            </a:pPr>
            <a:endParaRPr lang="zh-CN" altLang="en-US" kern="0" dirty="0">
              <a:latin typeface="+mn-ea"/>
              <a:ea typeface="+mn-ea"/>
            </a:endParaRPr>
          </a:p>
        </p:txBody>
      </p:sp>
      <p:sp>
        <p:nvSpPr>
          <p:cNvPr id="21" name="TextBox 36"/>
          <p:cNvSpPr txBox="1">
            <a:spLocks noChangeArrowheads="1"/>
          </p:cNvSpPr>
          <p:nvPr/>
        </p:nvSpPr>
        <p:spPr bwMode="auto">
          <a:xfrm>
            <a:off x="-36513" y="3357563"/>
            <a:ext cx="8809038" cy="1922462"/>
          </a:xfrm>
          <a:prstGeom prst="rect">
            <a:avLst/>
          </a:prstGeom>
          <a:noFill/>
          <a:ln w="9525">
            <a:noFill/>
            <a:miter lim="800000"/>
            <a:headEnd/>
            <a:tailEnd/>
          </a:ln>
        </p:spPr>
        <p:txBody>
          <a:bodyPr>
            <a:spAutoFit/>
          </a:bodyPr>
          <a:lstStyle/>
          <a:p>
            <a:pPr marL="268288" indent="-268288" eaLnBrk="0" fontAlgn="auto" hangingPunct="0">
              <a:lnSpc>
                <a:spcPct val="150000"/>
              </a:lnSpc>
              <a:spcBef>
                <a:spcPts val="638"/>
              </a:spcBef>
              <a:spcAft>
                <a:spcPts val="0"/>
              </a:spcAft>
              <a:defRPr/>
            </a:pPr>
            <a:r>
              <a:rPr lang="zh-CN" altLang="en-US" sz="2200" b="1" kern="0" dirty="0">
                <a:solidFill>
                  <a:srgbClr val="FF0000"/>
                </a:solidFill>
                <a:latin typeface="+mn-ea"/>
                <a:ea typeface="+mn-ea"/>
              </a:rPr>
              <a:t>专业检索</a:t>
            </a:r>
            <a:r>
              <a:rPr lang="zh-CN" altLang="en-US" kern="0" dirty="0">
                <a:latin typeface="+mn-ea"/>
                <a:ea typeface="+mn-ea"/>
              </a:rPr>
              <a:t>：专业检索是指使用逻辑运算符和关键词构造检索式进行文献检索的方式。</a:t>
            </a:r>
            <a:endParaRPr lang="en-US" altLang="zh-CN" kern="0" dirty="0">
              <a:latin typeface="+mn-ea"/>
              <a:ea typeface="+mn-ea"/>
            </a:endParaRPr>
          </a:p>
          <a:p>
            <a:pPr marL="268288" indent="-268288" eaLnBrk="0" fontAlgn="auto" hangingPunct="0">
              <a:lnSpc>
                <a:spcPct val="150000"/>
              </a:lnSpc>
              <a:spcBef>
                <a:spcPts val="638"/>
              </a:spcBef>
              <a:spcAft>
                <a:spcPts val="0"/>
              </a:spcAft>
              <a:defRPr/>
            </a:pPr>
            <a:endParaRPr lang="zh-CN" altLang="zh-CN" kern="0" dirty="0">
              <a:latin typeface="+mn-ea"/>
              <a:ea typeface="+mn-ea"/>
            </a:endParaRPr>
          </a:p>
          <a:p>
            <a:pPr fontAlgn="auto">
              <a:lnSpc>
                <a:spcPct val="150000"/>
              </a:lnSpc>
              <a:spcBef>
                <a:spcPts val="0"/>
              </a:spcBef>
              <a:spcAft>
                <a:spcPts val="0"/>
              </a:spcAft>
              <a:defRPr/>
            </a:pPr>
            <a:endParaRPr lang="zh-CN" altLang="en-US" kern="0" dirty="0">
              <a:latin typeface="+mn-ea"/>
              <a:ea typeface="+mn-ea"/>
            </a:endParaRPr>
          </a:p>
        </p:txBody>
      </p:sp>
      <p:sp>
        <p:nvSpPr>
          <p:cNvPr id="23" name="TextBox 36"/>
          <p:cNvSpPr txBox="1">
            <a:spLocks noChangeArrowheads="1"/>
          </p:cNvSpPr>
          <p:nvPr/>
        </p:nvSpPr>
        <p:spPr bwMode="auto">
          <a:xfrm>
            <a:off x="-36513" y="3897313"/>
            <a:ext cx="9144001" cy="539750"/>
          </a:xfrm>
          <a:prstGeom prst="rect">
            <a:avLst/>
          </a:prstGeom>
          <a:noFill/>
          <a:ln w="9525">
            <a:noFill/>
            <a:miter lim="800000"/>
            <a:headEnd/>
            <a:tailEnd/>
          </a:ln>
        </p:spPr>
        <p:txBody>
          <a:bodyPr>
            <a:spAutoFit/>
          </a:bodyPr>
          <a:lstStyle/>
          <a:p>
            <a:pPr marL="268288" indent="-268288" eaLnBrk="0" fontAlgn="auto" hangingPunct="0">
              <a:lnSpc>
                <a:spcPct val="150000"/>
              </a:lnSpc>
              <a:spcBef>
                <a:spcPts val="638"/>
              </a:spcBef>
              <a:spcAft>
                <a:spcPts val="0"/>
              </a:spcAft>
              <a:defRPr/>
            </a:pPr>
            <a:r>
              <a:rPr lang="zh-CN" altLang="en-US" sz="2200" b="1" kern="0" dirty="0">
                <a:solidFill>
                  <a:srgbClr val="FF0000"/>
                </a:solidFill>
                <a:latin typeface="+mn-ea"/>
                <a:ea typeface="+mn-ea"/>
              </a:rPr>
              <a:t>作者发文检索</a:t>
            </a:r>
            <a:r>
              <a:rPr lang="zh-CN" altLang="en-US" kern="0" dirty="0">
                <a:latin typeface="+mn-ea"/>
                <a:ea typeface="+mn-ea"/>
              </a:rPr>
              <a:t>：</a:t>
            </a:r>
            <a:r>
              <a:rPr lang="zh-CN" altLang="en-US" sz="1600" kern="0" dirty="0">
                <a:latin typeface="+mn-ea"/>
                <a:ea typeface="+mn-ea"/>
              </a:rPr>
              <a:t>通过作者</a:t>
            </a:r>
            <a:r>
              <a:rPr lang="zh-CN" altLang="en-US" sz="1600" kern="0" dirty="0">
                <a:latin typeface="+mn-ea"/>
                <a:ea typeface="+mn-ea"/>
              </a:rPr>
              <a:t>姓名、单位等信息，</a:t>
            </a:r>
            <a:r>
              <a:rPr lang="zh-CN" altLang="en-US" sz="1600" kern="0" dirty="0">
                <a:latin typeface="+mn-ea"/>
                <a:ea typeface="+mn-ea"/>
              </a:rPr>
              <a:t>查找作者</a:t>
            </a:r>
            <a:r>
              <a:rPr lang="zh-CN" altLang="en-US" sz="1600" kern="0" dirty="0">
                <a:latin typeface="+mn-ea"/>
                <a:ea typeface="+mn-ea"/>
              </a:rPr>
              <a:t>发表的全部文献及被引下载等</a:t>
            </a:r>
            <a:r>
              <a:rPr lang="zh-CN" altLang="en-US" sz="1600" kern="0" dirty="0">
                <a:latin typeface="+mn-ea"/>
                <a:ea typeface="+mn-ea"/>
              </a:rPr>
              <a:t>情况</a:t>
            </a:r>
            <a:endParaRPr lang="zh-CN" altLang="en-US" sz="1600" kern="0" dirty="0">
              <a:latin typeface="+mn-ea"/>
              <a:ea typeface="+mn-ea"/>
            </a:endParaRPr>
          </a:p>
        </p:txBody>
      </p:sp>
      <p:sp>
        <p:nvSpPr>
          <p:cNvPr id="24" name="TextBox 36"/>
          <p:cNvSpPr txBox="1">
            <a:spLocks noChangeArrowheads="1"/>
          </p:cNvSpPr>
          <p:nvPr/>
        </p:nvSpPr>
        <p:spPr bwMode="auto">
          <a:xfrm>
            <a:off x="-36513" y="4521200"/>
            <a:ext cx="8647113" cy="1016000"/>
          </a:xfrm>
          <a:prstGeom prst="rect">
            <a:avLst/>
          </a:prstGeom>
          <a:noFill/>
          <a:ln w="9525">
            <a:noFill/>
            <a:miter lim="800000"/>
            <a:headEnd/>
            <a:tailEnd/>
          </a:ln>
        </p:spPr>
        <p:txBody>
          <a:bodyPr>
            <a:spAutoFit/>
          </a:bodyPr>
          <a:lstStyle/>
          <a:p>
            <a:pPr marL="268288" indent="-268288" eaLnBrk="0" fontAlgn="auto" hangingPunct="0">
              <a:lnSpc>
                <a:spcPct val="150000"/>
              </a:lnSpc>
              <a:spcBef>
                <a:spcPts val="638"/>
              </a:spcBef>
              <a:spcAft>
                <a:spcPts val="0"/>
              </a:spcAft>
              <a:defRPr/>
            </a:pPr>
            <a:r>
              <a:rPr lang="zh-CN" altLang="en-US" sz="2200" b="1" kern="0" dirty="0">
                <a:solidFill>
                  <a:srgbClr val="FF0000"/>
                </a:solidFill>
                <a:latin typeface="+mn-ea"/>
                <a:ea typeface="+mn-ea"/>
              </a:rPr>
              <a:t>科研基金检索</a:t>
            </a:r>
            <a:r>
              <a:rPr lang="zh-CN" altLang="en-US" kern="0" dirty="0">
                <a:latin typeface="+mn-ea"/>
                <a:ea typeface="+mn-ea"/>
              </a:rPr>
              <a:t>：通过科研基金名称，查找科研基金资助的文献。</a:t>
            </a:r>
            <a:endParaRPr lang="zh-CN" altLang="zh-CN" kern="0" dirty="0">
              <a:latin typeface="+mn-ea"/>
              <a:ea typeface="+mn-ea"/>
            </a:endParaRPr>
          </a:p>
          <a:p>
            <a:pPr fontAlgn="auto">
              <a:lnSpc>
                <a:spcPct val="150000"/>
              </a:lnSpc>
              <a:spcBef>
                <a:spcPts val="0"/>
              </a:spcBef>
              <a:spcAft>
                <a:spcPts val="0"/>
              </a:spcAft>
              <a:defRPr/>
            </a:pPr>
            <a:endParaRPr lang="zh-CN" altLang="en-US" kern="0" dirty="0">
              <a:latin typeface="+mn-ea"/>
              <a:ea typeface="+mn-ea"/>
            </a:endParaRPr>
          </a:p>
        </p:txBody>
      </p:sp>
      <p:sp>
        <p:nvSpPr>
          <p:cNvPr id="25" name="TextBox 36"/>
          <p:cNvSpPr txBox="1">
            <a:spLocks noChangeArrowheads="1"/>
          </p:cNvSpPr>
          <p:nvPr/>
        </p:nvSpPr>
        <p:spPr bwMode="auto">
          <a:xfrm>
            <a:off x="-36513" y="5084763"/>
            <a:ext cx="8647113" cy="1431925"/>
          </a:xfrm>
          <a:prstGeom prst="rect">
            <a:avLst/>
          </a:prstGeom>
          <a:noFill/>
          <a:ln w="9525">
            <a:noFill/>
            <a:miter lim="800000"/>
            <a:headEnd/>
            <a:tailEnd/>
          </a:ln>
        </p:spPr>
        <p:txBody>
          <a:bodyPr>
            <a:spAutoFit/>
          </a:bodyPr>
          <a:lstStyle/>
          <a:p>
            <a:pPr marL="268288" indent="-268288" eaLnBrk="0" fontAlgn="auto" hangingPunct="0">
              <a:lnSpc>
                <a:spcPct val="150000"/>
              </a:lnSpc>
              <a:spcBef>
                <a:spcPts val="638"/>
              </a:spcBef>
              <a:spcAft>
                <a:spcPts val="0"/>
              </a:spcAft>
              <a:defRPr/>
            </a:pPr>
            <a:r>
              <a:rPr lang="zh-CN" altLang="en-US" sz="2200" b="1" kern="0" dirty="0">
                <a:solidFill>
                  <a:srgbClr val="FF0000"/>
                </a:solidFill>
                <a:latin typeface="+mn-ea"/>
                <a:ea typeface="+mn-ea"/>
              </a:rPr>
              <a:t>句子检索</a:t>
            </a:r>
            <a:r>
              <a:rPr lang="zh-CN" altLang="en-US" kern="0" dirty="0">
                <a:latin typeface="+mn-ea"/>
                <a:ea typeface="+mn-ea"/>
              </a:rPr>
              <a:t>：句子检索是通过用户输入的两个关键词，查找同时包含这两个词的句子。</a:t>
            </a:r>
            <a:endParaRPr lang="en-US" altLang="zh-CN" kern="0" dirty="0">
              <a:latin typeface="+mn-ea"/>
              <a:ea typeface="+mn-ea"/>
            </a:endParaRPr>
          </a:p>
          <a:p>
            <a:pPr fontAlgn="auto">
              <a:lnSpc>
                <a:spcPct val="150000"/>
              </a:lnSpc>
              <a:spcBef>
                <a:spcPts val="0"/>
              </a:spcBef>
              <a:spcAft>
                <a:spcPts val="0"/>
              </a:spcAft>
              <a:defRPr/>
            </a:pPr>
            <a:endParaRPr lang="zh-CN" altLang="en-US" kern="0" dirty="0">
              <a:latin typeface="+mn-ea"/>
              <a:ea typeface="+mn-ea"/>
            </a:endParaRPr>
          </a:p>
        </p:txBody>
      </p:sp>
      <p:sp>
        <p:nvSpPr>
          <p:cNvPr id="26" name="TextBox 36"/>
          <p:cNvSpPr txBox="1">
            <a:spLocks noChangeArrowheads="1"/>
          </p:cNvSpPr>
          <p:nvPr/>
        </p:nvSpPr>
        <p:spPr bwMode="auto">
          <a:xfrm>
            <a:off x="-36513" y="5573713"/>
            <a:ext cx="9180513" cy="1924050"/>
          </a:xfrm>
          <a:prstGeom prst="rect">
            <a:avLst/>
          </a:prstGeom>
          <a:noFill/>
          <a:ln w="9525">
            <a:noFill/>
            <a:miter lim="800000"/>
            <a:headEnd/>
            <a:tailEnd/>
          </a:ln>
        </p:spPr>
        <p:txBody>
          <a:bodyPr>
            <a:spAutoFit/>
          </a:bodyPr>
          <a:lstStyle/>
          <a:p>
            <a:pPr eaLnBrk="0" fontAlgn="auto" hangingPunct="0">
              <a:lnSpc>
                <a:spcPct val="150000"/>
              </a:lnSpc>
              <a:spcBef>
                <a:spcPts val="638"/>
              </a:spcBef>
              <a:spcAft>
                <a:spcPts val="0"/>
              </a:spcAft>
              <a:defRPr/>
            </a:pPr>
            <a:r>
              <a:rPr lang="zh-CN" altLang="en-US" sz="2200" b="1" kern="0" dirty="0">
                <a:solidFill>
                  <a:srgbClr val="FF0000"/>
                </a:solidFill>
                <a:latin typeface="+mn-ea"/>
                <a:ea typeface="+mn-ea"/>
              </a:rPr>
              <a:t>文献来源检索</a:t>
            </a:r>
            <a:r>
              <a:rPr lang="zh-CN" altLang="en-US" kern="0" dirty="0">
                <a:latin typeface="+mn-ea"/>
                <a:ea typeface="+mn-ea"/>
              </a:rPr>
              <a:t>：包括检索学术期刊、博士学位授予点、硕士学位授予点、会议论文集、报纸、年鉴（种）和图书出版社</a:t>
            </a:r>
            <a:r>
              <a:rPr lang="zh-CN" altLang="en-US" dirty="0">
                <a:latin typeface="+mn-ea"/>
                <a:ea typeface="+mn-ea"/>
              </a:rPr>
              <a:t>。</a:t>
            </a:r>
            <a:endParaRPr lang="en-US" altLang="zh-CN" dirty="0">
              <a:latin typeface="+mn-ea"/>
              <a:ea typeface="+mn-ea"/>
            </a:endParaRPr>
          </a:p>
          <a:p>
            <a:pPr marL="268288" indent="-268288" eaLnBrk="0" fontAlgn="auto" hangingPunct="0">
              <a:lnSpc>
                <a:spcPct val="150000"/>
              </a:lnSpc>
              <a:spcBef>
                <a:spcPts val="638"/>
              </a:spcBef>
              <a:spcAft>
                <a:spcPts val="0"/>
              </a:spcAft>
              <a:defRPr/>
            </a:pPr>
            <a:endParaRPr lang="en-US" altLang="zh-CN" kern="0" dirty="0">
              <a:latin typeface="+mn-ea"/>
              <a:ea typeface="+mn-ea"/>
            </a:endParaRPr>
          </a:p>
          <a:p>
            <a:pPr fontAlgn="auto">
              <a:lnSpc>
                <a:spcPct val="150000"/>
              </a:lnSpc>
              <a:spcBef>
                <a:spcPts val="0"/>
              </a:spcBef>
              <a:spcAft>
                <a:spcPts val="0"/>
              </a:spcAft>
              <a:defRPr/>
            </a:pPr>
            <a:endParaRPr lang="zh-CN" altLang="en-US" kern="0" dirty="0">
              <a:latin typeface="+mn-ea"/>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2"/>
          <p:cNvSpPr>
            <a:spLocks noGrp="1"/>
          </p:cNvSpPr>
          <p:nvPr>
            <p:ph type="title"/>
          </p:nvPr>
        </p:nvSpPr>
        <p:spPr>
          <a:xfrm>
            <a:off x="457200" y="274638"/>
            <a:ext cx="8229600" cy="541337"/>
          </a:xfrm>
        </p:spPr>
        <p:txBody>
          <a:bodyPr/>
          <a:lstStyle/>
          <a:p>
            <a:r>
              <a:rPr lang="zh-CN" altLang="en-US" smtClean="0"/>
              <a:t>二、</a:t>
            </a:r>
            <a:r>
              <a:rPr lang="en-US" altLang="zh-CN" smtClean="0"/>
              <a:t> KNS6.5</a:t>
            </a:r>
            <a:r>
              <a:rPr lang="zh-CN" altLang="en-US" smtClean="0"/>
              <a:t>平台使用指南</a:t>
            </a:r>
            <a:r>
              <a:rPr lang="en-US" altLang="zh-CN" smtClean="0"/>
              <a:t>-</a:t>
            </a:r>
            <a:r>
              <a:rPr lang="zh-CN" altLang="en-US" smtClean="0"/>
              <a:t>检索</a:t>
            </a:r>
          </a:p>
        </p:txBody>
      </p:sp>
      <p:sp>
        <p:nvSpPr>
          <p:cNvPr id="5" name="TextBox 36"/>
          <p:cNvSpPr txBox="1">
            <a:spLocks noChangeArrowheads="1"/>
          </p:cNvSpPr>
          <p:nvPr/>
        </p:nvSpPr>
        <p:spPr bwMode="auto">
          <a:xfrm>
            <a:off x="34925" y="981075"/>
            <a:ext cx="4716463" cy="600075"/>
          </a:xfrm>
          <a:prstGeom prst="rect">
            <a:avLst/>
          </a:prstGeom>
          <a:noFill/>
          <a:ln w="9525">
            <a:noFill/>
            <a:miter lim="800000"/>
            <a:headEnd/>
            <a:tailEnd/>
          </a:ln>
        </p:spPr>
        <p:txBody>
          <a:bodyPr>
            <a:spAutoFit/>
          </a:bodyPr>
          <a:lstStyle/>
          <a:p>
            <a:pPr marL="268288" indent="-268288" eaLnBrk="0" fontAlgn="auto" hangingPunct="0">
              <a:lnSpc>
                <a:spcPct val="150000"/>
              </a:lnSpc>
              <a:spcBef>
                <a:spcPts val="638"/>
              </a:spcBef>
              <a:spcAft>
                <a:spcPts val="0"/>
              </a:spcAft>
              <a:defRPr/>
            </a:pPr>
            <a:r>
              <a:rPr lang="zh-CN" altLang="en-US" kern="0" dirty="0">
                <a:latin typeface="+mn-ea"/>
                <a:ea typeface="+mn-ea"/>
              </a:rPr>
              <a:t>利用“</a:t>
            </a:r>
            <a:r>
              <a:rPr lang="zh-CN" altLang="en-US" sz="2200" kern="0" dirty="0">
                <a:solidFill>
                  <a:srgbClr val="FF0000"/>
                </a:solidFill>
                <a:latin typeface="+mj-ea"/>
                <a:ea typeface="+mj-ea"/>
              </a:rPr>
              <a:t>快速检索”</a:t>
            </a:r>
            <a:r>
              <a:rPr lang="zh-CN" altLang="en-US" kern="0" dirty="0">
                <a:latin typeface="+mn-ea"/>
                <a:ea typeface="+mn-ea"/>
              </a:rPr>
              <a:t>快速获取文献（跨库）</a:t>
            </a:r>
            <a:endParaRPr lang="zh-CN" altLang="en-US" dirty="0">
              <a:latin typeface="+mn-ea"/>
              <a:ea typeface="+mn-ea"/>
            </a:endParaRPr>
          </a:p>
        </p:txBody>
      </p:sp>
      <p:grpSp>
        <p:nvGrpSpPr>
          <p:cNvPr id="7" name="组合 6"/>
          <p:cNvGrpSpPr>
            <a:grpSpLocks/>
          </p:cNvGrpSpPr>
          <p:nvPr/>
        </p:nvGrpSpPr>
        <p:grpSpPr bwMode="auto">
          <a:xfrm>
            <a:off x="39688" y="1527175"/>
            <a:ext cx="8924925" cy="5287963"/>
            <a:chOff x="40272" y="1526973"/>
            <a:chExt cx="8924216" cy="5287980"/>
          </a:xfrm>
        </p:grpSpPr>
        <p:pic>
          <p:nvPicPr>
            <p:cNvPr id="19465" name="Picture 2"/>
            <p:cNvPicPr>
              <a:picLocks noChangeAspect="1" noChangeArrowheads="1"/>
            </p:cNvPicPr>
            <p:nvPr/>
          </p:nvPicPr>
          <p:blipFill>
            <a:blip r:embed="rId2"/>
            <a:srcRect/>
            <a:stretch>
              <a:fillRect/>
            </a:stretch>
          </p:blipFill>
          <p:spPr bwMode="auto">
            <a:xfrm>
              <a:off x="40272" y="1893686"/>
              <a:ext cx="8924216" cy="4921267"/>
            </a:xfrm>
            <a:prstGeom prst="rect">
              <a:avLst/>
            </a:prstGeom>
            <a:noFill/>
            <a:ln w="9525">
              <a:noFill/>
              <a:miter lim="800000"/>
              <a:headEnd/>
              <a:tailEnd/>
            </a:ln>
          </p:spPr>
        </p:pic>
        <p:sp>
          <p:nvSpPr>
            <p:cNvPr id="4" name="矩形 3"/>
            <p:cNvSpPr/>
            <p:nvPr/>
          </p:nvSpPr>
          <p:spPr>
            <a:xfrm>
              <a:off x="1691141" y="2636640"/>
              <a:ext cx="1225453" cy="1873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6" name="矩形 5"/>
            <p:cNvSpPr/>
            <p:nvPr/>
          </p:nvSpPr>
          <p:spPr>
            <a:xfrm>
              <a:off x="1691141" y="2636640"/>
              <a:ext cx="6120914" cy="4318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a:t>
              </a:r>
              <a:endParaRPr lang="zh-CN" altLang="en-US" dirty="0"/>
            </a:p>
          </p:txBody>
        </p:sp>
        <p:sp>
          <p:nvSpPr>
            <p:cNvPr id="9" name="矩形标注 8"/>
            <p:cNvSpPr/>
            <p:nvPr/>
          </p:nvSpPr>
          <p:spPr>
            <a:xfrm>
              <a:off x="2916593" y="1526973"/>
              <a:ext cx="6047895" cy="733427"/>
            </a:xfrm>
            <a:prstGeom prst="wedgeRectCallout">
              <a:avLst>
                <a:gd name="adj1" fmla="val 21977"/>
                <a:gd name="adj2" fmla="val 9503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1400" b="1" kern="100" dirty="0">
                  <a:solidFill>
                    <a:srgbClr val="FF0000"/>
                  </a:solidFill>
                  <a:ea typeface="黑体"/>
                  <a:cs typeface="Times New Roman"/>
                </a:rPr>
                <a:t>快速检索可以</a:t>
              </a:r>
              <a:r>
                <a:rPr lang="zh-CN" sz="1400" b="1" kern="100" dirty="0">
                  <a:solidFill>
                    <a:srgbClr val="FF0000"/>
                  </a:solidFill>
                  <a:ea typeface="黑体"/>
                  <a:cs typeface="Times New Roman"/>
                </a:rPr>
                <a:t>将</a:t>
              </a:r>
              <a:r>
                <a:rPr lang="zh-CN" sz="1400" b="1" kern="100" dirty="0">
                  <a:solidFill>
                    <a:srgbClr val="FF0000"/>
                  </a:solidFill>
                  <a:ea typeface="黑体"/>
                  <a:cs typeface="Times New Roman"/>
                </a:rPr>
                <a:t>常用资源（期刊、博硕、会议、报纸等）汇聚一起，实现方便快捷找到所需文献的目的，单库检索只需点不同的标签页，如检索期刊，选择“期刊”，再输入检索词。</a:t>
              </a:r>
              <a:endParaRPr lang="zh-CN" sz="1400" kern="100" dirty="0">
                <a:solidFill>
                  <a:srgbClr val="FF0000"/>
                </a:solidFill>
                <a:ea typeface="宋体"/>
                <a:cs typeface="Times New Roman"/>
              </a:endParaRPr>
            </a:p>
          </p:txBody>
        </p:sp>
      </p:grpSp>
      <p:grpSp>
        <p:nvGrpSpPr>
          <p:cNvPr id="13" name="组合 12"/>
          <p:cNvGrpSpPr>
            <a:grpSpLocks/>
          </p:cNvGrpSpPr>
          <p:nvPr/>
        </p:nvGrpSpPr>
        <p:grpSpPr bwMode="auto">
          <a:xfrm>
            <a:off x="165100" y="1700213"/>
            <a:ext cx="8631238" cy="5037137"/>
            <a:chOff x="164458" y="1700808"/>
            <a:chExt cx="8632301" cy="5036886"/>
          </a:xfrm>
        </p:grpSpPr>
        <p:pic>
          <p:nvPicPr>
            <p:cNvPr id="19461" name="Picture 3"/>
            <p:cNvPicPr>
              <a:picLocks noChangeAspect="1" noChangeArrowheads="1"/>
            </p:cNvPicPr>
            <p:nvPr/>
          </p:nvPicPr>
          <p:blipFill>
            <a:blip r:embed="rId3"/>
            <a:srcRect/>
            <a:stretch>
              <a:fillRect/>
            </a:stretch>
          </p:blipFill>
          <p:spPr bwMode="auto">
            <a:xfrm>
              <a:off x="208000" y="1700808"/>
              <a:ext cx="8588759" cy="5036886"/>
            </a:xfrm>
            <a:prstGeom prst="rect">
              <a:avLst/>
            </a:prstGeom>
            <a:noFill/>
            <a:ln w="9525">
              <a:noFill/>
              <a:miter lim="800000"/>
              <a:headEnd/>
              <a:tailEnd/>
            </a:ln>
          </p:spPr>
        </p:pic>
        <p:sp>
          <p:nvSpPr>
            <p:cNvPr id="10" name="矩形 9"/>
            <p:cNvSpPr/>
            <p:nvPr/>
          </p:nvSpPr>
          <p:spPr>
            <a:xfrm>
              <a:off x="1836302" y="2132586"/>
              <a:ext cx="5112380" cy="3762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10"/>
            <p:cNvSpPr/>
            <p:nvPr/>
          </p:nvSpPr>
          <p:spPr>
            <a:xfrm>
              <a:off x="164458" y="3932722"/>
              <a:ext cx="6739768" cy="2804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464" name="TextBox 11"/>
            <p:cNvSpPr txBox="1">
              <a:spLocks noChangeArrowheads="1"/>
            </p:cNvSpPr>
            <p:nvPr/>
          </p:nvSpPr>
          <p:spPr bwMode="auto">
            <a:xfrm>
              <a:off x="670203" y="2564904"/>
              <a:ext cx="6494085" cy="369332"/>
            </a:xfrm>
            <a:prstGeom prst="rect">
              <a:avLst/>
            </a:prstGeom>
            <a:noFill/>
            <a:ln w="9525">
              <a:noFill/>
              <a:miter lim="800000"/>
              <a:headEnd/>
              <a:tailEnd/>
            </a:ln>
          </p:spPr>
          <p:txBody>
            <a:bodyPr wrap="none">
              <a:spAutoFit/>
            </a:bodyPr>
            <a:lstStyle/>
            <a:p>
              <a:r>
                <a:rPr lang="zh-CN" altLang="en-US">
                  <a:solidFill>
                    <a:srgbClr val="FF0000"/>
                  </a:solidFill>
                  <a:ea typeface="微软雅黑" pitchFamily="34" charset="-122"/>
                </a:rPr>
                <a:t>利用</a:t>
              </a:r>
              <a:r>
                <a:rPr lang="en-US" altLang="zh-CN">
                  <a:solidFill>
                    <a:srgbClr val="FF0000"/>
                  </a:solidFill>
                  <a:ea typeface="微软雅黑" pitchFamily="34" charset="-122"/>
                </a:rPr>
                <a:t>”</a:t>
              </a:r>
              <a:r>
                <a:rPr lang="zh-CN" altLang="en-US">
                  <a:solidFill>
                    <a:srgbClr val="FF0000"/>
                  </a:solidFill>
                  <a:ea typeface="微软雅黑" pitchFamily="34" charset="-122"/>
                </a:rPr>
                <a:t>快速检索“在全部文献中检索“山区高速公路“的文献</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2"/>
          <p:cNvSpPr>
            <a:spLocks noGrp="1"/>
          </p:cNvSpPr>
          <p:nvPr>
            <p:ph type="title"/>
          </p:nvPr>
        </p:nvSpPr>
        <p:spPr>
          <a:xfrm>
            <a:off x="457200" y="274638"/>
            <a:ext cx="8229600" cy="541337"/>
          </a:xfrm>
        </p:spPr>
        <p:txBody>
          <a:bodyPr/>
          <a:lstStyle/>
          <a:p>
            <a:r>
              <a:rPr lang="zh-CN" altLang="en-US" smtClean="0"/>
              <a:t>二、</a:t>
            </a:r>
            <a:r>
              <a:rPr lang="en-US" altLang="zh-CN" smtClean="0"/>
              <a:t> KNS6.5</a:t>
            </a:r>
            <a:r>
              <a:rPr lang="zh-CN" altLang="en-US" smtClean="0"/>
              <a:t>平台使用指南</a:t>
            </a:r>
            <a:r>
              <a:rPr lang="en-US" altLang="zh-CN" smtClean="0"/>
              <a:t>-</a:t>
            </a:r>
            <a:r>
              <a:rPr lang="zh-CN" altLang="en-US" smtClean="0"/>
              <a:t>检索</a:t>
            </a:r>
          </a:p>
        </p:txBody>
      </p:sp>
      <p:sp>
        <p:nvSpPr>
          <p:cNvPr id="8" name="TextBox 36"/>
          <p:cNvSpPr txBox="1">
            <a:spLocks noChangeArrowheads="1"/>
          </p:cNvSpPr>
          <p:nvPr/>
        </p:nvSpPr>
        <p:spPr bwMode="auto">
          <a:xfrm>
            <a:off x="250825" y="981075"/>
            <a:ext cx="2592388" cy="1092200"/>
          </a:xfrm>
          <a:prstGeom prst="rect">
            <a:avLst/>
          </a:prstGeom>
          <a:noFill/>
          <a:ln w="9525">
            <a:noFill/>
            <a:miter lim="800000"/>
            <a:headEnd/>
            <a:tailEnd/>
          </a:ln>
        </p:spPr>
        <p:txBody>
          <a:bodyPr>
            <a:spAutoFit/>
          </a:bodyPr>
          <a:lstStyle/>
          <a:p>
            <a:pPr marL="268288" indent="-268288" eaLnBrk="0" fontAlgn="auto" hangingPunct="0">
              <a:lnSpc>
                <a:spcPct val="150000"/>
              </a:lnSpc>
              <a:spcBef>
                <a:spcPts val="638"/>
              </a:spcBef>
              <a:spcAft>
                <a:spcPts val="0"/>
              </a:spcAft>
              <a:defRPr/>
            </a:pPr>
            <a:r>
              <a:rPr lang="zh-CN" altLang="en-US" sz="2200" kern="0" dirty="0">
                <a:solidFill>
                  <a:srgbClr val="FF0000"/>
                </a:solidFill>
                <a:latin typeface="+mj-ea"/>
                <a:ea typeface="+mj-ea"/>
              </a:rPr>
              <a:t>高级</a:t>
            </a:r>
            <a:r>
              <a:rPr lang="zh-CN" altLang="en-US" sz="2200" kern="0" dirty="0">
                <a:solidFill>
                  <a:srgbClr val="FF0000"/>
                </a:solidFill>
                <a:latin typeface="+mj-ea"/>
                <a:ea typeface="+mj-ea"/>
              </a:rPr>
              <a:t>检索</a:t>
            </a:r>
            <a:r>
              <a:rPr lang="zh-CN" altLang="en-US" kern="0" dirty="0">
                <a:latin typeface="+mn-ea"/>
                <a:ea typeface="+mn-ea"/>
              </a:rPr>
              <a:t>（跨库）</a:t>
            </a:r>
            <a:endParaRPr lang="zh-CN" altLang="en-US" dirty="0">
              <a:latin typeface="+mn-ea"/>
              <a:ea typeface="+mn-ea"/>
            </a:endParaRPr>
          </a:p>
          <a:p>
            <a:pPr marL="268288" indent="-268288" eaLnBrk="0" fontAlgn="auto" hangingPunct="0">
              <a:lnSpc>
                <a:spcPct val="150000"/>
              </a:lnSpc>
              <a:spcBef>
                <a:spcPts val="638"/>
              </a:spcBef>
              <a:spcAft>
                <a:spcPts val="0"/>
              </a:spcAft>
              <a:defRPr/>
            </a:pPr>
            <a:endParaRPr lang="zh-CN" altLang="en-US" dirty="0">
              <a:latin typeface="+mn-ea"/>
              <a:ea typeface="+mn-ea"/>
            </a:endParaRPr>
          </a:p>
        </p:txBody>
      </p:sp>
      <p:grpSp>
        <p:nvGrpSpPr>
          <p:cNvPr id="13" name="组合 12"/>
          <p:cNvGrpSpPr>
            <a:grpSpLocks/>
          </p:cNvGrpSpPr>
          <p:nvPr/>
        </p:nvGrpSpPr>
        <p:grpSpPr bwMode="auto">
          <a:xfrm>
            <a:off x="69850" y="1628775"/>
            <a:ext cx="8750300" cy="5229225"/>
            <a:chOff x="69701" y="1628800"/>
            <a:chExt cx="8750771" cy="5229200"/>
          </a:xfrm>
        </p:grpSpPr>
        <p:pic>
          <p:nvPicPr>
            <p:cNvPr id="20487" name="图片 3"/>
            <p:cNvPicPr>
              <a:picLocks noChangeAspect="1" noChangeArrowheads="1"/>
            </p:cNvPicPr>
            <p:nvPr/>
          </p:nvPicPr>
          <p:blipFill>
            <a:blip r:embed="rId2"/>
            <a:srcRect/>
            <a:stretch>
              <a:fillRect/>
            </a:stretch>
          </p:blipFill>
          <p:spPr bwMode="auto">
            <a:xfrm>
              <a:off x="69701" y="1628800"/>
              <a:ext cx="8750771" cy="1040318"/>
            </a:xfrm>
            <a:prstGeom prst="rect">
              <a:avLst/>
            </a:prstGeom>
            <a:noFill/>
            <a:ln w="9525">
              <a:noFill/>
              <a:miter lim="800000"/>
              <a:headEnd/>
              <a:tailEnd/>
            </a:ln>
          </p:spPr>
        </p:pic>
        <p:pic>
          <p:nvPicPr>
            <p:cNvPr id="20488" name="图片 4"/>
            <p:cNvPicPr>
              <a:picLocks noChangeAspect="1" noChangeArrowheads="1"/>
            </p:cNvPicPr>
            <p:nvPr/>
          </p:nvPicPr>
          <p:blipFill>
            <a:blip r:embed="rId3"/>
            <a:srcRect/>
            <a:stretch>
              <a:fillRect/>
            </a:stretch>
          </p:blipFill>
          <p:spPr bwMode="auto">
            <a:xfrm>
              <a:off x="117326" y="3316818"/>
              <a:ext cx="8703146" cy="3541182"/>
            </a:xfrm>
            <a:prstGeom prst="rect">
              <a:avLst/>
            </a:prstGeom>
            <a:noFill/>
            <a:ln w="9525">
              <a:noFill/>
              <a:miter lim="800000"/>
              <a:headEnd/>
              <a:tailEnd/>
            </a:ln>
          </p:spPr>
        </p:pic>
        <p:sp>
          <p:nvSpPr>
            <p:cNvPr id="6" name="矩形标注 5"/>
            <p:cNvSpPr/>
            <p:nvPr/>
          </p:nvSpPr>
          <p:spPr>
            <a:xfrm>
              <a:off x="1703327" y="2763858"/>
              <a:ext cx="6324940" cy="552447"/>
            </a:xfrm>
            <a:prstGeom prst="wedgeRectCallout">
              <a:avLst>
                <a:gd name="adj1" fmla="val -32760"/>
                <a:gd name="adj2" fmla="val 70618"/>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b="1" kern="100" dirty="0">
                  <a:solidFill>
                    <a:srgbClr val="FFFFFF"/>
                  </a:solidFill>
                  <a:ea typeface="黑体"/>
                  <a:cs typeface="Times New Roman"/>
                </a:rPr>
                <a:t>进入“高级检索”可以跨库检索，也可以单库检索，点此处箭头，在不同数据库之间切换。</a:t>
              </a:r>
              <a:endParaRPr lang="zh-CN" kern="100" dirty="0">
                <a:ea typeface="宋体"/>
                <a:cs typeface="Times New Roman"/>
              </a:endParaRPr>
            </a:p>
          </p:txBody>
        </p:sp>
        <p:sp>
          <p:nvSpPr>
            <p:cNvPr id="7" name="矩形 6"/>
            <p:cNvSpPr/>
            <p:nvPr/>
          </p:nvSpPr>
          <p:spPr>
            <a:xfrm>
              <a:off x="8334671" y="2151086"/>
              <a:ext cx="485801" cy="1428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a:p>
          </p:txBody>
        </p:sp>
        <p:sp>
          <p:nvSpPr>
            <p:cNvPr id="11" name="矩形 10"/>
            <p:cNvSpPr/>
            <p:nvPr/>
          </p:nvSpPr>
          <p:spPr>
            <a:xfrm>
              <a:off x="2843213" y="5119696"/>
              <a:ext cx="3745114" cy="1428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a:p>
          </p:txBody>
        </p:sp>
        <p:sp>
          <p:nvSpPr>
            <p:cNvPr id="12" name="矩形标注 11"/>
            <p:cNvSpPr/>
            <p:nvPr/>
          </p:nvSpPr>
          <p:spPr>
            <a:xfrm>
              <a:off x="2555860" y="5600706"/>
              <a:ext cx="4392849" cy="409573"/>
            </a:xfrm>
            <a:prstGeom prst="wedgeRectCallout">
              <a:avLst>
                <a:gd name="adj1" fmla="val -22256"/>
                <a:gd name="adj2" fmla="val -132873"/>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b="1" kern="100">
                  <a:solidFill>
                    <a:srgbClr val="FFFFFF"/>
                  </a:solidFill>
                  <a:ea typeface="黑体"/>
                  <a:cs typeface="Times New Roman"/>
                </a:rPr>
                <a:t>提供更多的检索控制项，精确检索范围</a:t>
              </a:r>
              <a:endParaRPr lang="zh-CN" kern="100">
                <a:ea typeface="宋体"/>
                <a:cs typeface="Times New Roman"/>
              </a:endParaRPr>
            </a:p>
          </p:txBody>
        </p:sp>
      </p:grpSp>
      <p:grpSp>
        <p:nvGrpSpPr>
          <p:cNvPr id="15" name="组合 14"/>
          <p:cNvGrpSpPr>
            <a:grpSpLocks/>
          </p:cNvGrpSpPr>
          <p:nvPr/>
        </p:nvGrpSpPr>
        <p:grpSpPr bwMode="auto">
          <a:xfrm>
            <a:off x="411163" y="1866900"/>
            <a:ext cx="8609012" cy="4991100"/>
            <a:chOff x="411534" y="1866177"/>
            <a:chExt cx="8608962" cy="4991823"/>
          </a:xfrm>
        </p:grpSpPr>
        <p:pic>
          <p:nvPicPr>
            <p:cNvPr id="20485" name="Picture 2"/>
            <p:cNvPicPr>
              <a:picLocks noChangeAspect="1" noChangeArrowheads="1"/>
            </p:cNvPicPr>
            <p:nvPr/>
          </p:nvPicPr>
          <p:blipFill>
            <a:blip r:embed="rId4"/>
            <a:srcRect/>
            <a:stretch>
              <a:fillRect/>
            </a:stretch>
          </p:blipFill>
          <p:spPr bwMode="auto">
            <a:xfrm>
              <a:off x="411534" y="1866177"/>
              <a:ext cx="8608962" cy="4991823"/>
            </a:xfrm>
            <a:prstGeom prst="rect">
              <a:avLst/>
            </a:prstGeom>
            <a:noFill/>
            <a:ln w="9525">
              <a:noFill/>
              <a:miter lim="800000"/>
              <a:headEnd/>
              <a:tailEnd/>
            </a:ln>
          </p:spPr>
        </p:pic>
        <p:sp>
          <p:nvSpPr>
            <p:cNvPr id="14" name="矩形 13"/>
            <p:cNvSpPr/>
            <p:nvPr/>
          </p:nvSpPr>
          <p:spPr>
            <a:xfrm>
              <a:off x="2483209" y="2420295"/>
              <a:ext cx="6337263" cy="23768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solidFill>
                    <a:srgbClr val="FF0000"/>
                  </a:solidFill>
                </a:rPr>
                <a:t>查</a:t>
              </a:r>
              <a:r>
                <a:rPr lang="zh-CN" altLang="en-US" dirty="0">
                  <a:solidFill>
                    <a:srgbClr val="FF0000"/>
                  </a:solidFill>
                </a:rPr>
                <a:t>准文献：在高级检索中，可以准确检索</a:t>
              </a:r>
              <a:r>
                <a:rPr lang="en-US" altLang="zh-CN" dirty="0">
                  <a:solidFill>
                    <a:srgbClr val="FF0000"/>
                  </a:solidFill>
                </a:rPr>
                <a:t>2000</a:t>
              </a:r>
              <a:r>
                <a:rPr lang="zh-CN" altLang="en-US" dirty="0">
                  <a:solidFill>
                    <a:srgbClr val="FF0000"/>
                  </a:solidFill>
                </a:rPr>
                <a:t>年</a:t>
              </a:r>
              <a:r>
                <a:rPr lang="en-US" altLang="zh-CN" dirty="0">
                  <a:solidFill>
                    <a:srgbClr val="FF0000"/>
                  </a:solidFill>
                </a:rPr>
                <a:t>-2013</a:t>
              </a:r>
              <a:r>
                <a:rPr lang="zh-CN" altLang="en-US" dirty="0">
                  <a:solidFill>
                    <a:srgbClr val="FF0000"/>
                  </a:solidFill>
                </a:rPr>
                <a:t>年中来自</a:t>
              </a:r>
              <a:r>
                <a:rPr lang="en-US" altLang="zh-CN" dirty="0">
                  <a:solidFill>
                    <a:srgbClr val="FF0000"/>
                  </a:solidFill>
                </a:rPr>
                <a:t>《</a:t>
              </a:r>
              <a:r>
                <a:rPr lang="zh-CN" altLang="en-US" dirty="0">
                  <a:solidFill>
                    <a:srgbClr val="FF0000"/>
                  </a:solidFill>
                </a:rPr>
                <a:t>公路交通技术</a:t>
              </a:r>
              <a:r>
                <a:rPr lang="en-US" altLang="zh-CN" dirty="0">
                  <a:solidFill>
                    <a:srgbClr val="FF0000"/>
                  </a:solidFill>
                </a:rPr>
                <a:t>》</a:t>
              </a:r>
              <a:r>
                <a:rPr lang="zh-CN" altLang="en-US" dirty="0">
                  <a:solidFill>
                    <a:srgbClr val="FF0000"/>
                  </a:solidFill>
                </a:rPr>
                <a:t>中关于“山区”“高速”方面的文献。</a:t>
              </a:r>
              <a:endParaRPr lang="zh-CN" altLang="en-US"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2"/>
          <p:cNvSpPr>
            <a:spLocks noGrp="1"/>
          </p:cNvSpPr>
          <p:nvPr>
            <p:ph type="title"/>
          </p:nvPr>
        </p:nvSpPr>
        <p:spPr>
          <a:xfrm>
            <a:off x="457200" y="274638"/>
            <a:ext cx="8229600" cy="541337"/>
          </a:xfrm>
        </p:spPr>
        <p:txBody>
          <a:bodyPr/>
          <a:lstStyle/>
          <a:p>
            <a:r>
              <a:rPr lang="zh-CN" altLang="en-US" smtClean="0"/>
              <a:t>二、</a:t>
            </a:r>
            <a:r>
              <a:rPr lang="en-US" altLang="zh-CN" smtClean="0"/>
              <a:t> KNS6.5</a:t>
            </a:r>
            <a:r>
              <a:rPr lang="zh-CN" altLang="en-US" smtClean="0"/>
              <a:t>平台使用指南</a:t>
            </a:r>
            <a:r>
              <a:rPr lang="en-US" altLang="zh-CN" smtClean="0"/>
              <a:t>-</a:t>
            </a:r>
            <a:r>
              <a:rPr lang="zh-CN" altLang="en-US" smtClean="0"/>
              <a:t>检索</a:t>
            </a:r>
          </a:p>
        </p:txBody>
      </p:sp>
      <p:sp>
        <p:nvSpPr>
          <p:cNvPr id="4" name="TextBox 36"/>
          <p:cNvSpPr txBox="1">
            <a:spLocks noChangeArrowheads="1"/>
          </p:cNvSpPr>
          <p:nvPr/>
        </p:nvSpPr>
        <p:spPr bwMode="auto">
          <a:xfrm>
            <a:off x="250825" y="1384300"/>
            <a:ext cx="2449513" cy="508000"/>
          </a:xfrm>
          <a:prstGeom prst="rect">
            <a:avLst/>
          </a:prstGeom>
          <a:noFill/>
          <a:ln w="9525">
            <a:noFill/>
            <a:miter lim="800000"/>
            <a:headEnd/>
            <a:tailEnd/>
          </a:ln>
        </p:spPr>
        <p:txBody>
          <a:bodyPr>
            <a:spAutoFit/>
          </a:bodyPr>
          <a:lstStyle/>
          <a:p>
            <a:pPr marL="268288" indent="-268288" eaLnBrk="0" fontAlgn="auto" hangingPunct="0">
              <a:lnSpc>
                <a:spcPct val="150000"/>
              </a:lnSpc>
              <a:spcBef>
                <a:spcPts val="638"/>
              </a:spcBef>
              <a:spcAft>
                <a:spcPts val="0"/>
              </a:spcAft>
              <a:defRPr/>
            </a:pPr>
            <a:r>
              <a:rPr lang="zh-CN" altLang="en-US" kern="0" dirty="0">
                <a:latin typeface="+mn-ea"/>
                <a:ea typeface="+mn-ea"/>
              </a:rPr>
              <a:t>专业检索</a:t>
            </a:r>
            <a:r>
              <a:rPr lang="zh-CN" altLang="en-US" kern="0" dirty="0">
                <a:latin typeface="+mn-ea"/>
                <a:ea typeface="+mn-ea"/>
              </a:rPr>
              <a:t>（跨库）</a:t>
            </a:r>
            <a:endParaRPr lang="zh-CN" altLang="en-US" dirty="0">
              <a:latin typeface="+mn-ea"/>
              <a:ea typeface="+mn-ea"/>
            </a:endParaRPr>
          </a:p>
        </p:txBody>
      </p:sp>
      <p:grpSp>
        <p:nvGrpSpPr>
          <p:cNvPr id="21507" name="组合 4"/>
          <p:cNvGrpSpPr>
            <a:grpSpLocks/>
          </p:cNvGrpSpPr>
          <p:nvPr/>
        </p:nvGrpSpPr>
        <p:grpSpPr bwMode="auto">
          <a:xfrm>
            <a:off x="34925" y="2144713"/>
            <a:ext cx="9148763" cy="4248150"/>
            <a:chOff x="34234" y="2145499"/>
            <a:chExt cx="9148936" cy="4248150"/>
          </a:xfrm>
        </p:grpSpPr>
        <p:pic>
          <p:nvPicPr>
            <p:cNvPr id="21508" name="Picture 2"/>
            <p:cNvPicPr>
              <a:picLocks noChangeAspect="1" noChangeArrowheads="1"/>
            </p:cNvPicPr>
            <p:nvPr/>
          </p:nvPicPr>
          <p:blipFill>
            <a:blip r:embed="rId2"/>
            <a:srcRect/>
            <a:stretch>
              <a:fillRect/>
            </a:stretch>
          </p:blipFill>
          <p:spPr bwMode="auto">
            <a:xfrm>
              <a:off x="34234" y="2145499"/>
              <a:ext cx="9148936" cy="4248150"/>
            </a:xfrm>
            <a:prstGeom prst="rect">
              <a:avLst/>
            </a:prstGeom>
            <a:noFill/>
            <a:ln w="9525">
              <a:noFill/>
              <a:miter lim="800000"/>
              <a:headEnd/>
              <a:tailEnd/>
            </a:ln>
          </p:spPr>
        </p:pic>
        <p:sp>
          <p:nvSpPr>
            <p:cNvPr id="6" name="矩形标注 5"/>
            <p:cNvSpPr/>
            <p:nvPr/>
          </p:nvSpPr>
          <p:spPr>
            <a:xfrm>
              <a:off x="3996709" y="4441024"/>
              <a:ext cx="4391108" cy="1076325"/>
            </a:xfrm>
            <a:prstGeom prst="wedgeRectCallout">
              <a:avLst>
                <a:gd name="adj1" fmla="val -18621"/>
                <a:gd name="adj2" fmla="val -7351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dirty="0">
                  <a:solidFill>
                    <a:srgbClr val="FF0000"/>
                  </a:solidFill>
                  <a:latin typeface="+mj-ea"/>
                  <a:ea typeface="+mj-ea"/>
                </a:rPr>
                <a:t>检索到篇名包括“生态”并且关键词包括“生态文明”并且作者为“陈”姓和“王”姓的所有文章；</a:t>
              </a:r>
              <a:endParaRPr lang="zh-CN" kern="100" dirty="0">
                <a:solidFill>
                  <a:srgbClr val="FF0000"/>
                </a:solidFill>
                <a:latin typeface="+mj-ea"/>
                <a:ea typeface="+mj-ea"/>
                <a:cs typeface="Times New Roman"/>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2"/>
          <p:cNvSpPr>
            <a:spLocks noGrp="1"/>
          </p:cNvSpPr>
          <p:nvPr>
            <p:ph type="title"/>
          </p:nvPr>
        </p:nvSpPr>
        <p:spPr>
          <a:xfrm>
            <a:off x="457200" y="274638"/>
            <a:ext cx="8229600" cy="541337"/>
          </a:xfrm>
        </p:spPr>
        <p:txBody>
          <a:bodyPr/>
          <a:lstStyle/>
          <a:p>
            <a:r>
              <a:rPr lang="zh-CN" altLang="en-US" smtClean="0"/>
              <a:t>二、</a:t>
            </a:r>
            <a:r>
              <a:rPr lang="en-US" altLang="zh-CN" smtClean="0"/>
              <a:t> KNS6.5</a:t>
            </a:r>
            <a:r>
              <a:rPr lang="zh-CN" altLang="en-US" smtClean="0"/>
              <a:t>平台使用指南</a:t>
            </a:r>
            <a:r>
              <a:rPr lang="en-US" altLang="zh-CN" smtClean="0"/>
              <a:t>-</a:t>
            </a:r>
            <a:r>
              <a:rPr lang="zh-CN" altLang="en-US" smtClean="0"/>
              <a:t>检索</a:t>
            </a:r>
            <a:endParaRPr lang="zh-CN" altLang="en-US" b="0" smtClean="0"/>
          </a:p>
        </p:txBody>
      </p:sp>
      <p:pic>
        <p:nvPicPr>
          <p:cNvPr id="22530" name="Picture 2"/>
          <p:cNvPicPr>
            <a:picLocks noChangeAspect="1" noChangeArrowheads="1"/>
          </p:cNvPicPr>
          <p:nvPr/>
        </p:nvPicPr>
        <p:blipFill>
          <a:blip r:embed="rId2"/>
          <a:srcRect/>
          <a:stretch>
            <a:fillRect/>
          </a:stretch>
        </p:blipFill>
        <p:spPr bwMode="auto">
          <a:xfrm>
            <a:off x="0" y="1962150"/>
            <a:ext cx="8831263" cy="4895850"/>
          </a:xfrm>
          <a:prstGeom prst="rect">
            <a:avLst/>
          </a:prstGeom>
          <a:noFill/>
          <a:ln w="9525">
            <a:noFill/>
            <a:miter lim="800000"/>
            <a:headEnd/>
            <a:tailEnd/>
          </a:ln>
        </p:spPr>
      </p:pic>
      <p:sp>
        <p:nvSpPr>
          <p:cNvPr id="5" name="TextBox 36"/>
          <p:cNvSpPr txBox="1">
            <a:spLocks noChangeArrowheads="1"/>
          </p:cNvSpPr>
          <p:nvPr/>
        </p:nvSpPr>
        <p:spPr bwMode="auto">
          <a:xfrm>
            <a:off x="342900" y="1216025"/>
            <a:ext cx="2016125" cy="1016000"/>
          </a:xfrm>
          <a:prstGeom prst="rect">
            <a:avLst/>
          </a:prstGeom>
          <a:noFill/>
          <a:ln w="9525">
            <a:noFill/>
            <a:miter lim="800000"/>
            <a:headEnd/>
            <a:tailEnd/>
          </a:ln>
        </p:spPr>
        <p:txBody>
          <a:bodyPr>
            <a:spAutoFit/>
          </a:bodyPr>
          <a:lstStyle/>
          <a:p>
            <a:pPr marL="268288" indent="-268288" eaLnBrk="0" fontAlgn="auto" hangingPunct="0">
              <a:lnSpc>
                <a:spcPct val="150000"/>
              </a:lnSpc>
              <a:spcBef>
                <a:spcPts val="638"/>
              </a:spcBef>
              <a:spcAft>
                <a:spcPts val="0"/>
              </a:spcAft>
              <a:defRPr/>
            </a:pPr>
            <a:r>
              <a:rPr lang="zh-CN" altLang="en-US" sz="2200" b="1" kern="0" dirty="0">
                <a:solidFill>
                  <a:srgbClr val="FF0000"/>
                </a:solidFill>
                <a:latin typeface="+mn-ea"/>
                <a:ea typeface="+mn-ea"/>
              </a:rPr>
              <a:t>句子</a:t>
            </a:r>
            <a:r>
              <a:rPr lang="zh-CN" altLang="en-US" sz="2200" b="1" kern="0" dirty="0">
                <a:solidFill>
                  <a:srgbClr val="FF0000"/>
                </a:solidFill>
                <a:latin typeface="+mn-ea"/>
                <a:ea typeface="+mn-ea"/>
              </a:rPr>
              <a:t>检索</a:t>
            </a:r>
            <a:r>
              <a:rPr lang="zh-CN" altLang="en-US" kern="0" dirty="0">
                <a:latin typeface="+mn-ea"/>
                <a:ea typeface="+mn-ea"/>
              </a:rPr>
              <a:t>（跨库）</a:t>
            </a:r>
            <a:endParaRPr lang="zh-CN" altLang="en-US" dirty="0">
              <a:latin typeface="+mn-ea"/>
              <a:ea typeface="+mn-ea"/>
            </a:endParaRPr>
          </a:p>
        </p:txBody>
      </p:sp>
      <p:sp>
        <p:nvSpPr>
          <p:cNvPr id="6" name="矩形标注 5"/>
          <p:cNvSpPr/>
          <p:nvPr/>
        </p:nvSpPr>
        <p:spPr>
          <a:xfrm>
            <a:off x="2339975" y="3365500"/>
            <a:ext cx="4392613" cy="927100"/>
          </a:xfrm>
          <a:prstGeom prst="wedgeRectCallout">
            <a:avLst>
              <a:gd name="adj1" fmla="val -18621"/>
              <a:gd name="adj2" fmla="val -7351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kern="100" dirty="0">
                <a:solidFill>
                  <a:srgbClr val="FF0000"/>
                </a:solidFill>
                <a:latin typeface="+mj-ea"/>
                <a:ea typeface="+mj-ea"/>
                <a:cs typeface="Times New Roman"/>
              </a:rPr>
              <a:t>通过“句子检索”在同一句话中包含“知识挖掘”和“知识发现”的文章</a:t>
            </a:r>
            <a:endParaRPr lang="zh-CN" kern="100" dirty="0">
              <a:solidFill>
                <a:srgbClr val="FF0000"/>
              </a:solidFill>
              <a:latin typeface="+mj-ea"/>
              <a:ea typeface="+mj-ea"/>
              <a:cs typeface="Times New Roma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2"/>
          <p:cNvSpPr>
            <a:spLocks noGrp="1"/>
          </p:cNvSpPr>
          <p:nvPr>
            <p:ph type="title"/>
          </p:nvPr>
        </p:nvSpPr>
        <p:spPr>
          <a:xfrm>
            <a:off x="457200" y="274638"/>
            <a:ext cx="8229600" cy="541337"/>
          </a:xfrm>
        </p:spPr>
        <p:txBody>
          <a:bodyPr/>
          <a:lstStyle/>
          <a:p>
            <a:r>
              <a:rPr lang="zh-CN" altLang="en-US" smtClean="0"/>
              <a:t>二、</a:t>
            </a:r>
            <a:r>
              <a:rPr lang="en-US" altLang="zh-CN" smtClean="0"/>
              <a:t>KDN</a:t>
            </a:r>
            <a:r>
              <a:rPr lang="zh-CN" altLang="en-US" smtClean="0"/>
              <a:t>使用指南</a:t>
            </a:r>
            <a:r>
              <a:rPr lang="en-US" altLang="zh-CN" smtClean="0"/>
              <a:t>-</a:t>
            </a:r>
            <a:r>
              <a:rPr lang="zh-CN" altLang="en-US" smtClean="0"/>
              <a:t>检索</a:t>
            </a:r>
            <a:endParaRPr lang="zh-CN" altLang="en-US" b="0" smtClean="0"/>
          </a:p>
        </p:txBody>
      </p:sp>
      <p:sp>
        <p:nvSpPr>
          <p:cNvPr id="4" name="矩形 3"/>
          <p:cNvSpPr/>
          <p:nvPr/>
        </p:nvSpPr>
        <p:spPr>
          <a:xfrm>
            <a:off x="539750" y="1196975"/>
            <a:ext cx="2300288" cy="430213"/>
          </a:xfrm>
          <a:prstGeom prst="rect">
            <a:avLst/>
          </a:prstGeom>
        </p:spPr>
        <p:txBody>
          <a:bodyPr wrap="none">
            <a:spAutoFit/>
          </a:bodyPr>
          <a:lstStyle/>
          <a:p>
            <a:pPr fontAlgn="auto">
              <a:spcBef>
                <a:spcPts val="0"/>
              </a:spcBef>
              <a:spcAft>
                <a:spcPts val="0"/>
              </a:spcAft>
              <a:defRPr/>
            </a:pPr>
            <a:r>
              <a:rPr lang="en-US" altLang="zh-CN" sz="2200" b="1" dirty="0">
                <a:solidFill>
                  <a:srgbClr val="FF0000"/>
                </a:solidFill>
                <a:latin typeface="+mj-ea"/>
                <a:ea typeface="+mj-ea"/>
              </a:rPr>
              <a:t>2.2.2</a:t>
            </a:r>
            <a:r>
              <a:rPr lang="zh-CN" altLang="zh-CN" sz="2200" b="1" dirty="0">
                <a:solidFill>
                  <a:srgbClr val="FF0000"/>
                </a:solidFill>
                <a:latin typeface="+mj-ea"/>
                <a:ea typeface="+mj-ea"/>
              </a:rPr>
              <a:t>出版物</a:t>
            </a:r>
            <a:r>
              <a:rPr lang="zh-CN" altLang="zh-CN" sz="2200" b="1" dirty="0">
                <a:solidFill>
                  <a:srgbClr val="FF0000"/>
                </a:solidFill>
                <a:latin typeface="+mj-ea"/>
                <a:ea typeface="+mj-ea"/>
              </a:rPr>
              <a:t>检索</a:t>
            </a:r>
            <a:endParaRPr lang="zh-CN" altLang="en-US" sz="2200" b="1" dirty="0">
              <a:solidFill>
                <a:srgbClr val="FF0000"/>
              </a:solidFill>
              <a:latin typeface="+mj-ea"/>
              <a:ea typeface="+mj-ea"/>
            </a:endParaRPr>
          </a:p>
        </p:txBody>
      </p:sp>
      <p:pic>
        <p:nvPicPr>
          <p:cNvPr id="23555" name="图片 4"/>
          <p:cNvPicPr>
            <a:picLocks noChangeAspect="1" noChangeArrowheads="1"/>
          </p:cNvPicPr>
          <p:nvPr/>
        </p:nvPicPr>
        <p:blipFill>
          <a:blip r:embed="rId2"/>
          <a:srcRect/>
          <a:stretch>
            <a:fillRect/>
          </a:stretch>
        </p:blipFill>
        <p:spPr bwMode="auto">
          <a:xfrm>
            <a:off x="179388" y="1820863"/>
            <a:ext cx="8713787" cy="827087"/>
          </a:xfrm>
          <a:prstGeom prst="rect">
            <a:avLst/>
          </a:prstGeom>
          <a:noFill/>
          <a:ln w="9525">
            <a:noFill/>
            <a:miter lim="800000"/>
            <a:headEnd/>
            <a:tailEnd/>
          </a:ln>
        </p:spPr>
      </p:pic>
      <p:sp>
        <p:nvSpPr>
          <p:cNvPr id="6" name="矩形 5"/>
          <p:cNvSpPr/>
          <p:nvPr/>
        </p:nvSpPr>
        <p:spPr>
          <a:xfrm>
            <a:off x="8264525" y="1941513"/>
            <a:ext cx="628650" cy="219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a:p>
        </p:txBody>
      </p:sp>
      <p:sp>
        <p:nvSpPr>
          <p:cNvPr id="7" name="矩形标注 6"/>
          <p:cNvSpPr/>
          <p:nvPr/>
        </p:nvSpPr>
        <p:spPr>
          <a:xfrm>
            <a:off x="5364163" y="2432050"/>
            <a:ext cx="3773487" cy="852488"/>
          </a:xfrm>
          <a:prstGeom prst="wedgeRectCallout">
            <a:avLst>
              <a:gd name="adj1" fmla="val 34169"/>
              <a:gd name="adj2" fmla="val -89113"/>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sz="1600" b="1" kern="100" dirty="0">
                <a:solidFill>
                  <a:srgbClr val="FFFFFF"/>
                </a:solidFill>
                <a:ea typeface="黑体"/>
                <a:cs typeface="Times New Roman"/>
              </a:rPr>
              <a:t>进入特色导航，帮助读者快速定位到期刊、会议论文集、年鉴工具书、报纸及学位论文授予单位、方便查找文献来源。</a:t>
            </a:r>
            <a:endParaRPr lang="zh-CN" sz="1600" kern="100" dirty="0">
              <a:ea typeface="宋体"/>
              <a:cs typeface="Times New Roman"/>
            </a:endParaRPr>
          </a:p>
        </p:txBody>
      </p:sp>
      <p:pic>
        <p:nvPicPr>
          <p:cNvPr id="8" name="图片 7"/>
          <p:cNvPicPr>
            <a:picLocks noChangeAspect="1" noChangeArrowheads="1"/>
          </p:cNvPicPr>
          <p:nvPr/>
        </p:nvPicPr>
        <p:blipFill>
          <a:blip r:embed="rId3"/>
          <a:srcRect/>
          <a:stretch>
            <a:fillRect/>
          </a:stretch>
        </p:blipFill>
        <p:spPr bwMode="auto">
          <a:xfrm>
            <a:off x="179388" y="2647950"/>
            <a:ext cx="5191125" cy="7123113"/>
          </a:xfrm>
          <a:prstGeom prst="rect">
            <a:avLst/>
          </a:prstGeom>
          <a:noFill/>
          <a:ln w="9525">
            <a:noFill/>
            <a:miter lim="800000"/>
            <a:headEnd/>
            <a:tailEnd/>
          </a:ln>
        </p:spPr>
      </p:pic>
      <p:grpSp>
        <p:nvGrpSpPr>
          <p:cNvPr id="10" name="组合 9"/>
          <p:cNvGrpSpPr>
            <a:grpSpLocks/>
          </p:cNvGrpSpPr>
          <p:nvPr/>
        </p:nvGrpSpPr>
        <p:grpSpPr bwMode="auto">
          <a:xfrm>
            <a:off x="46038" y="2160588"/>
            <a:ext cx="9034462" cy="4583112"/>
            <a:chOff x="45854" y="2161322"/>
            <a:chExt cx="9034243" cy="4583097"/>
          </a:xfrm>
        </p:grpSpPr>
        <p:pic>
          <p:nvPicPr>
            <p:cNvPr id="23563" name="Picture 2"/>
            <p:cNvPicPr>
              <a:picLocks noChangeAspect="1" noChangeArrowheads="1"/>
            </p:cNvPicPr>
            <p:nvPr/>
          </p:nvPicPr>
          <p:blipFill>
            <a:blip r:embed="rId4"/>
            <a:srcRect/>
            <a:stretch>
              <a:fillRect/>
            </a:stretch>
          </p:blipFill>
          <p:spPr bwMode="auto">
            <a:xfrm>
              <a:off x="45854" y="2161322"/>
              <a:ext cx="9034243" cy="4583097"/>
            </a:xfrm>
            <a:prstGeom prst="rect">
              <a:avLst/>
            </a:prstGeom>
            <a:noFill/>
            <a:ln w="9525">
              <a:noFill/>
              <a:miter lim="800000"/>
              <a:headEnd/>
              <a:tailEnd/>
            </a:ln>
          </p:spPr>
        </p:pic>
        <p:sp>
          <p:nvSpPr>
            <p:cNvPr id="9" name="矩形 8"/>
            <p:cNvSpPr/>
            <p:nvPr/>
          </p:nvSpPr>
          <p:spPr>
            <a:xfrm>
              <a:off x="1834923" y="2858232"/>
              <a:ext cx="5545004" cy="4270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solidFill>
                    <a:srgbClr val="FF0000"/>
                  </a:solidFill>
                </a:rPr>
                <a:t>在出版物检索中检索</a:t>
              </a:r>
              <a:r>
                <a:rPr lang="en-US" altLang="zh-CN" dirty="0">
                  <a:solidFill>
                    <a:srgbClr val="FF0000"/>
                  </a:solidFill>
                </a:rPr>
                <a:t>《</a:t>
              </a:r>
              <a:r>
                <a:rPr lang="zh-CN" altLang="en-US" dirty="0">
                  <a:solidFill>
                    <a:srgbClr val="FF0000"/>
                  </a:solidFill>
                </a:rPr>
                <a:t>公路交通技术</a:t>
              </a:r>
              <a:r>
                <a:rPr lang="en-US" altLang="zh-CN" dirty="0">
                  <a:solidFill>
                    <a:srgbClr val="FF0000"/>
                  </a:solidFill>
                </a:rPr>
                <a:t>》</a:t>
              </a:r>
              <a:endParaRPr lang="zh-CN" altLang="en-US" dirty="0">
                <a:solidFill>
                  <a:srgbClr val="FF0000"/>
                </a:solidFill>
              </a:endParaRPr>
            </a:p>
          </p:txBody>
        </p:sp>
      </p:grpSp>
      <p:grpSp>
        <p:nvGrpSpPr>
          <p:cNvPr id="12" name="组合 11"/>
          <p:cNvGrpSpPr>
            <a:grpSpLocks/>
          </p:cNvGrpSpPr>
          <p:nvPr/>
        </p:nvGrpSpPr>
        <p:grpSpPr bwMode="auto">
          <a:xfrm>
            <a:off x="-46038" y="1782763"/>
            <a:ext cx="9218613" cy="5340350"/>
            <a:chOff x="-45992" y="1783070"/>
            <a:chExt cx="9217933" cy="5339600"/>
          </a:xfrm>
        </p:grpSpPr>
        <p:pic>
          <p:nvPicPr>
            <p:cNvPr id="23561" name="Picture 3"/>
            <p:cNvPicPr>
              <a:picLocks noChangeAspect="1" noChangeArrowheads="1"/>
            </p:cNvPicPr>
            <p:nvPr/>
          </p:nvPicPr>
          <p:blipFill>
            <a:blip r:embed="rId5"/>
            <a:srcRect/>
            <a:stretch>
              <a:fillRect/>
            </a:stretch>
          </p:blipFill>
          <p:spPr bwMode="auto">
            <a:xfrm>
              <a:off x="-45992" y="1783070"/>
              <a:ext cx="9217933" cy="5339600"/>
            </a:xfrm>
            <a:prstGeom prst="rect">
              <a:avLst/>
            </a:prstGeom>
            <a:noFill/>
            <a:ln w="9525">
              <a:noFill/>
              <a:miter lim="800000"/>
              <a:headEnd/>
              <a:tailEnd/>
            </a:ln>
          </p:spPr>
        </p:pic>
        <p:sp>
          <p:nvSpPr>
            <p:cNvPr id="23562" name="TextBox 10"/>
            <p:cNvSpPr txBox="1">
              <a:spLocks noChangeArrowheads="1"/>
            </p:cNvSpPr>
            <p:nvPr/>
          </p:nvSpPr>
          <p:spPr bwMode="auto">
            <a:xfrm>
              <a:off x="3131840" y="2432590"/>
              <a:ext cx="5724644" cy="369332"/>
            </a:xfrm>
            <a:prstGeom prst="rect">
              <a:avLst/>
            </a:prstGeom>
            <a:noFill/>
            <a:ln w="9525">
              <a:noFill/>
              <a:miter lim="800000"/>
              <a:headEnd/>
              <a:tailEnd/>
            </a:ln>
          </p:spPr>
          <p:txBody>
            <a:bodyPr wrap="none">
              <a:spAutoFit/>
            </a:bodyPr>
            <a:lstStyle/>
            <a:p>
              <a:r>
                <a:rPr lang="zh-CN" altLang="en-US">
                  <a:solidFill>
                    <a:srgbClr val="FF0000"/>
                  </a:solidFill>
                  <a:ea typeface="微软雅黑" pitchFamily="34" charset="-122"/>
                </a:rPr>
                <a:t>原貌显示刊物的全部文献，也可以在刊内进行文献检索</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1545 -0.2074 L 0.01545 -0.45734 " pathEditMode="relative" rAng="0" ptsTypes="AA">
                                      <p:cBhvr>
                                        <p:cTn id="6" dur="2000" fill="hold"/>
                                        <p:tgtEl>
                                          <p:spTgt spid="8"/>
                                        </p:tgtEl>
                                        <p:attrNameLst>
                                          <p:attrName>ppt_x</p:attrName>
                                          <p:attrName>ppt_y</p:attrName>
                                        </p:attrNameLst>
                                      </p:cBhvr>
                                      <p:rCtr x="0" y="-12509"/>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7">
      <a:majorFont>
        <a:latin typeface="Impact"/>
        <a:ea typeface="黑体"/>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1708</TotalTime>
  <Words>3298</Words>
  <Application>Microsoft Office PowerPoint</Application>
  <PresentationFormat>全屏显示(4:3)</PresentationFormat>
  <Paragraphs>189</Paragraphs>
  <Slides>31</Slides>
  <Notes>0</Notes>
  <HiddenSlides>0</HiddenSlides>
  <MMClips>0</MMClips>
  <ScaleCrop>false</ScaleCrop>
  <HeadingPairs>
    <vt:vector size="6" baseType="variant">
      <vt:variant>
        <vt:lpstr>已用的字体</vt:lpstr>
      </vt:variant>
      <vt:variant>
        <vt:i4>8</vt:i4>
      </vt:variant>
      <vt:variant>
        <vt:lpstr>演示文稿设计模板</vt:lpstr>
      </vt:variant>
      <vt:variant>
        <vt:i4>3</vt:i4>
      </vt:variant>
      <vt:variant>
        <vt:lpstr>幻灯片标题</vt:lpstr>
      </vt:variant>
      <vt:variant>
        <vt:i4>31</vt:i4>
      </vt:variant>
    </vt:vector>
  </HeadingPairs>
  <TitlesOfParts>
    <vt:vector size="42" baseType="lpstr">
      <vt:lpstr>Arial</vt:lpstr>
      <vt:lpstr>微软雅黑</vt:lpstr>
      <vt:lpstr>Impact</vt:lpstr>
      <vt:lpstr>黑体</vt:lpstr>
      <vt:lpstr>Calibri</vt:lpstr>
      <vt:lpstr>宋体</vt:lpstr>
      <vt:lpstr>Times New Roman</vt:lpstr>
      <vt:lpstr>楷体</vt:lpstr>
      <vt:lpstr>Office 主题​​</vt:lpstr>
      <vt:lpstr>Office 主题​​</vt:lpstr>
      <vt:lpstr>Office 主题​​</vt:lpstr>
      <vt:lpstr>中国知网CNKI检索培训 主讲人：卢漪 .</vt:lpstr>
      <vt:lpstr>一、KNS6.5平台使用指南-登录</vt:lpstr>
      <vt:lpstr>一、KNS6.5平台使用指南-登录</vt:lpstr>
      <vt:lpstr>二、 KNS6.5平台使用指南-检索</vt:lpstr>
      <vt:lpstr>二、 KNS6.5平台使用指南-检索</vt:lpstr>
      <vt:lpstr>二、 KNS6.5平台使用指南-检索</vt:lpstr>
      <vt:lpstr>二、 KNS6.5平台使用指南-检索</vt:lpstr>
      <vt:lpstr>二、 KNS6.5平台使用指南-检索</vt:lpstr>
      <vt:lpstr>二、KDN使用指南-检索</vt:lpstr>
      <vt:lpstr>二、KDN使用指南-检索</vt:lpstr>
      <vt:lpstr>二、 KNS6.5平台使用指南-检索</vt:lpstr>
      <vt:lpstr>二、KDN使用指南-检索</vt:lpstr>
      <vt:lpstr>二、KDN使用指南-检索</vt:lpstr>
      <vt:lpstr>二、 KNS6.5平台使用指南-检索</vt:lpstr>
      <vt:lpstr>二、KDN使用指南-检索</vt:lpstr>
      <vt:lpstr>三、KDN使用指南-下载</vt:lpstr>
      <vt:lpstr>三、 KNS6.5平台使用指南-下载</vt:lpstr>
      <vt:lpstr>三、 KNS6.5平台使用指南-下载</vt:lpstr>
      <vt:lpstr>四、 KNS6.5平台使用指南-深入阅读</vt:lpstr>
      <vt:lpstr>四、 KNS6.5平台使用指南-深入阅读</vt:lpstr>
      <vt:lpstr>五、 KNS6.5平台使用指南-学习工具</vt:lpstr>
      <vt:lpstr>五、 KNS6.5平台使用指南-学习工具</vt:lpstr>
      <vt:lpstr>五、 KNS6.5平台使用指南-学习工具</vt:lpstr>
      <vt:lpstr>CNKI数字化学习平台</vt:lpstr>
      <vt:lpstr>五、KDN使用指南-学习工具</vt:lpstr>
      <vt:lpstr>幻灯片 26</vt:lpstr>
      <vt:lpstr>五、 KNS6.5平台使用指南-学习工具</vt:lpstr>
      <vt:lpstr>五、KDN使用指南-学习工具</vt:lpstr>
      <vt:lpstr>幻灯片 29</vt:lpstr>
      <vt:lpstr>五、 KNS6.5平台使用指南-学习工具</vt:lpstr>
      <vt:lpstr>谢谢大家</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模板</dc:title>
  <dc:creator>王琳</dc:creator>
  <cp:lastModifiedBy>雨林木风</cp:lastModifiedBy>
  <cp:revision>106</cp:revision>
  <dcterms:created xsi:type="dcterms:W3CDTF">2012-10-24T15:54:32Z</dcterms:created>
  <dcterms:modified xsi:type="dcterms:W3CDTF">2013-12-10T05:22:59Z</dcterms:modified>
</cp:coreProperties>
</file>